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2" r:id="rId6"/>
    <p:sldId id="261" r:id="rId7"/>
    <p:sldId id="263" r:id="rId8"/>
    <p:sldId id="264" r:id="rId9"/>
    <p:sldId id="265" r:id="rId10"/>
    <p:sldId id="266" r:id="rId11"/>
    <p:sldId id="267" r:id="rId12"/>
    <p:sldId id="268" r:id="rId13"/>
    <p:sldId id="270" r:id="rId14"/>
    <p:sldId id="271" r:id="rId15"/>
    <p:sldId id="269" r:id="rId16"/>
    <p:sldId id="273" r:id="rId17"/>
    <p:sldId id="272" r:id="rId18"/>
    <p:sldId id="274" r:id="rId19"/>
    <p:sldId id="275" r:id="rId20"/>
    <p:sldId id="276" r:id="rId21"/>
    <p:sldId id="278" r:id="rId22"/>
    <p:sldId id="279" r:id="rId23"/>
    <p:sldId id="280" r:id="rId24"/>
    <p:sldId id="277" r:id="rId25"/>
    <p:sldId id="282" r:id="rId26"/>
    <p:sldId id="281" r:id="rId27"/>
    <p:sldId id="283" r:id="rId28"/>
    <p:sldId id="284" r:id="rId29"/>
    <p:sldId id="286" r:id="rId30"/>
    <p:sldId id="285" r:id="rId31"/>
    <p:sldId id="287" r:id="rId32"/>
    <p:sldId id="289" r:id="rId33"/>
    <p:sldId id="290" r:id="rId34"/>
    <p:sldId id="291" r:id="rId35"/>
    <p:sldId id="288" r:id="rId36"/>
    <p:sldId id="293" r:id="rId37"/>
    <p:sldId id="294" r:id="rId38"/>
    <p:sldId id="295" r:id="rId39"/>
    <p:sldId id="296" r:id="rId40"/>
    <p:sldId id="297" r:id="rId41"/>
    <p:sldId id="292" r:id="rId42"/>
    <p:sldId id="299" r:id="rId43"/>
    <p:sldId id="298" r:id="rId44"/>
    <p:sldId id="300" r:id="rId45"/>
    <p:sldId id="301" r:id="rId46"/>
    <p:sldId id="303" r:id="rId47"/>
    <p:sldId id="302" r:id="rId48"/>
    <p:sldId id="305" r:id="rId49"/>
    <p:sldId id="304" r:id="rId50"/>
    <p:sldId id="307" r:id="rId51"/>
    <p:sldId id="306" r:id="rId52"/>
    <p:sldId id="308" r:id="rId53"/>
    <p:sldId id="309" r:id="rId54"/>
    <p:sldId id="310" r:id="rId55"/>
    <p:sldId id="311" r:id="rId56"/>
    <p:sldId id="313" r:id="rId57"/>
    <p:sldId id="315"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0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11/27/2021</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874572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11/27/2021</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303502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11/27/2021</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03862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11/27/2021</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118709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11/27/2021</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161691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11/27/2021</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100280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11/27/2021</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222564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11/27/2021</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173745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11/27/2021</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22522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11/27/2021</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067109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11/27/2021</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907765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11/27/2021</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3599610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36">
          <p15:clr>
            <a:srgbClr val="F26B43"/>
          </p15:clr>
        </p15:guide>
        <p15:guide id="4" orient="horz" pos="3984">
          <p15:clr>
            <a:srgbClr val="F26B43"/>
          </p15:clr>
        </p15:guide>
        <p15:guide id="5" pos="336">
          <p15:clr>
            <a:srgbClr val="F26B43"/>
          </p15:clr>
        </p15:guide>
        <p15:guide id="6" pos="7344">
          <p15:clr>
            <a:srgbClr val="F26B43"/>
          </p15:clr>
        </p15:guide>
        <p15:guide id="7" pos="720">
          <p15:clr>
            <a:srgbClr val="F26B43"/>
          </p15:clr>
        </p15:guide>
        <p15:guide id="8" pos="69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2" name="Hình ảnh 2">
            <a:extLst>
              <a:ext uri="{FF2B5EF4-FFF2-40B4-BE49-F238E27FC236}">
                <a16:creationId xmlns:a16="http://schemas.microsoft.com/office/drawing/2014/main" id="{EA46BBB0-7A7C-B14B-A4F6-BEB771ACB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6" y="0"/>
            <a:ext cx="12191999" cy="6858000"/>
          </a:xfrm>
          <a:prstGeom prst="rect">
            <a:avLst/>
          </a:prstGeom>
        </p:spPr>
      </p:pic>
      <p:sp>
        <p:nvSpPr>
          <p:cNvPr id="3" name="Hộp Văn bản 2">
            <a:extLst>
              <a:ext uri="{FF2B5EF4-FFF2-40B4-BE49-F238E27FC236}">
                <a16:creationId xmlns:a16="http://schemas.microsoft.com/office/drawing/2014/main" id="{279A6511-48B9-544E-A531-9D077A96DB9F}"/>
              </a:ext>
            </a:extLst>
          </p:cNvPr>
          <p:cNvSpPr txBox="1"/>
          <p:nvPr/>
        </p:nvSpPr>
        <p:spPr>
          <a:xfrm>
            <a:off x="1719384" y="390517"/>
            <a:ext cx="3473450" cy="1754326"/>
          </a:xfrm>
          <a:prstGeom prst="rect">
            <a:avLst/>
          </a:prstGeom>
          <a:noFill/>
        </p:spPr>
        <p:txBody>
          <a:bodyPr wrap="square" rtlCol="0">
            <a:spAutoFit/>
          </a:bodyPr>
          <a:lstStyle/>
          <a:p>
            <a:pPr algn="l"/>
            <a:r>
              <a:rPr lang="en-US" sz="5400" b="1">
                <a:solidFill>
                  <a:srgbClr val="FF0000"/>
                </a:solidFill>
              </a:rPr>
              <a:t>                          BẾP LỬA</a:t>
            </a:r>
            <a:endParaRPr lang="vi-VN" sz="5400" b="1">
              <a:solidFill>
                <a:srgbClr val="FF0000"/>
              </a:solidFill>
            </a:endParaRPr>
          </a:p>
        </p:txBody>
      </p:sp>
      <p:sp>
        <p:nvSpPr>
          <p:cNvPr id="4" name="Hộp Văn bản 3">
            <a:extLst>
              <a:ext uri="{FF2B5EF4-FFF2-40B4-BE49-F238E27FC236}">
                <a16:creationId xmlns:a16="http://schemas.microsoft.com/office/drawing/2014/main" id="{F565A210-D3A6-A54E-8F23-627A2B44F668}"/>
              </a:ext>
            </a:extLst>
          </p:cNvPr>
          <p:cNvSpPr txBox="1"/>
          <p:nvPr/>
        </p:nvSpPr>
        <p:spPr>
          <a:xfrm>
            <a:off x="3509545" y="2339974"/>
            <a:ext cx="3246804" cy="769441"/>
          </a:xfrm>
          <a:prstGeom prst="rect">
            <a:avLst/>
          </a:prstGeom>
          <a:noFill/>
        </p:spPr>
        <p:txBody>
          <a:bodyPr wrap="square" rtlCol="0">
            <a:spAutoFit/>
          </a:bodyPr>
          <a:lstStyle/>
          <a:p>
            <a:pPr algn="l"/>
            <a:r>
              <a:rPr lang="en-US" sz="4400" b="1"/>
              <a:t>BẰNG VIỆT</a:t>
            </a:r>
            <a:endParaRPr lang="vi-VN" sz="4400" b="1"/>
          </a:p>
        </p:txBody>
      </p:sp>
    </p:spTree>
    <p:extLst>
      <p:ext uri="{BB962C8B-B14F-4D97-AF65-F5344CB8AC3E}">
        <p14:creationId xmlns:p14="http://schemas.microsoft.com/office/powerpoint/2010/main" val="156432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1">
            <a:extLst>
              <a:ext uri="{FF2B5EF4-FFF2-40B4-BE49-F238E27FC236}">
                <a16:creationId xmlns:a16="http://schemas.microsoft.com/office/drawing/2014/main" id="{273B154A-49DD-F147-AE28-6211E168A2CB}"/>
              </a:ext>
            </a:extLst>
          </p:cNvPr>
          <p:cNvSpPr>
            <a:spLocks noGrp="1"/>
          </p:cNvSpPr>
          <p:nvPr>
            <p:ph type="title"/>
          </p:nvPr>
        </p:nvSpPr>
        <p:spPr>
          <a:xfrm>
            <a:off x="984250" y="313593"/>
            <a:ext cx="9906000" cy="1382156"/>
          </a:xfrm>
        </p:spPr>
        <p:txBody>
          <a:bodyPr/>
          <a:lstStyle/>
          <a:p>
            <a:r>
              <a:rPr lang="en-US"/>
              <a:t>                         BẾP LỬA</a:t>
            </a:r>
            <a:br>
              <a:rPr lang="en-US"/>
            </a:br>
            <a:r>
              <a:rPr lang="en-US"/>
              <a:t>                                      BẰNG VIỆT</a:t>
            </a:r>
            <a:endParaRPr lang="vi-VN"/>
          </a:p>
        </p:txBody>
      </p:sp>
      <p:sp>
        <p:nvSpPr>
          <p:cNvPr id="7" name="Hộp Văn bản 6">
            <a:extLst>
              <a:ext uri="{FF2B5EF4-FFF2-40B4-BE49-F238E27FC236}">
                <a16:creationId xmlns:a16="http://schemas.microsoft.com/office/drawing/2014/main" id="{DB00B99F-D39C-7344-A3D4-F613A9F53C09}"/>
              </a:ext>
            </a:extLst>
          </p:cNvPr>
          <p:cNvSpPr txBox="1"/>
          <p:nvPr/>
        </p:nvSpPr>
        <p:spPr>
          <a:xfrm>
            <a:off x="1540118" y="1600200"/>
            <a:ext cx="4223727" cy="400110"/>
          </a:xfrm>
          <a:prstGeom prst="rect">
            <a:avLst/>
          </a:prstGeom>
          <a:noFill/>
        </p:spPr>
        <p:txBody>
          <a:bodyPr wrap="square" rtlCol="0">
            <a:spAutoFit/>
          </a:bodyPr>
          <a:lstStyle/>
          <a:p>
            <a:pPr algn="l"/>
            <a:r>
              <a:rPr lang="en-US" sz="2000"/>
              <a:t>I,Tìm hiểu chung:</a:t>
            </a:r>
            <a:endParaRPr lang="vi-VN" sz="2000"/>
          </a:p>
        </p:txBody>
      </p:sp>
      <p:sp>
        <p:nvSpPr>
          <p:cNvPr id="9" name="Hộp Văn bản 8">
            <a:extLst>
              <a:ext uri="{FF2B5EF4-FFF2-40B4-BE49-F238E27FC236}">
                <a16:creationId xmlns:a16="http://schemas.microsoft.com/office/drawing/2014/main" id="{C5C6704F-EC6C-164C-8715-1910772A7093}"/>
              </a:ext>
            </a:extLst>
          </p:cNvPr>
          <p:cNvSpPr txBox="1"/>
          <p:nvPr/>
        </p:nvSpPr>
        <p:spPr>
          <a:xfrm>
            <a:off x="1542560" y="2000310"/>
            <a:ext cx="1828800" cy="369332"/>
          </a:xfrm>
          <a:prstGeom prst="rect">
            <a:avLst/>
          </a:prstGeom>
          <a:noFill/>
        </p:spPr>
        <p:txBody>
          <a:bodyPr wrap="square" rtlCol="0">
            <a:spAutoFit/>
          </a:bodyPr>
          <a:lstStyle/>
          <a:p>
            <a:pPr algn="l"/>
            <a:r>
              <a:rPr lang="vi-VN"/>
              <a:t>II,Tìm hiểu chi tiết:</a:t>
            </a:r>
          </a:p>
        </p:txBody>
      </p:sp>
      <p:sp>
        <p:nvSpPr>
          <p:cNvPr id="11" name="Hộp Văn bản 10">
            <a:extLst>
              <a:ext uri="{FF2B5EF4-FFF2-40B4-BE49-F238E27FC236}">
                <a16:creationId xmlns:a16="http://schemas.microsoft.com/office/drawing/2014/main" id="{B0A068BA-F71D-8B4C-9094-28E526295A86}"/>
              </a:ext>
            </a:extLst>
          </p:cNvPr>
          <p:cNvSpPr txBox="1"/>
          <p:nvPr/>
        </p:nvSpPr>
        <p:spPr>
          <a:xfrm>
            <a:off x="1540118" y="2369641"/>
            <a:ext cx="4126036" cy="646331"/>
          </a:xfrm>
          <a:prstGeom prst="rect">
            <a:avLst/>
          </a:prstGeom>
          <a:noFill/>
        </p:spPr>
        <p:txBody>
          <a:bodyPr wrap="square" rtlCol="0">
            <a:spAutoFit/>
          </a:bodyPr>
          <a:lstStyle/>
          <a:p>
            <a:pPr algn="l"/>
            <a:r>
              <a:rPr lang="vi-VN"/>
              <a:t>1,Hình ảnh bếp lửa khơi nguồn  cảm xúc kỉ niệm về bà:</a:t>
            </a:r>
          </a:p>
        </p:txBody>
      </p:sp>
      <p:cxnSp>
        <p:nvCxnSpPr>
          <p:cNvPr id="12" name="Đường kết nối Mũi tên Thẳng 11">
            <a:extLst>
              <a:ext uri="{FF2B5EF4-FFF2-40B4-BE49-F238E27FC236}">
                <a16:creationId xmlns:a16="http://schemas.microsoft.com/office/drawing/2014/main" id="{9908F5DC-7C9F-9248-A544-256F75569E51}"/>
              </a:ext>
            </a:extLst>
          </p:cNvPr>
          <p:cNvCxnSpPr>
            <a:cxnSpLocks/>
          </p:cNvCxnSpPr>
          <p:nvPr/>
        </p:nvCxnSpPr>
        <p:spPr>
          <a:xfrm>
            <a:off x="6191250" y="2000310"/>
            <a:ext cx="0" cy="4642767"/>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5" name="Hộp Văn bản 14">
            <a:extLst>
              <a:ext uri="{FF2B5EF4-FFF2-40B4-BE49-F238E27FC236}">
                <a16:creationId xmlns:a16="http://schemas.microsoft.com/office/drawing/2014/main" id="{2D1EB4F9-1EF4-2846-8B07-96BBAA6CF628}"/>
              </a:ext>
            </a:extLst>
          </p:cNvPr>
          <p:cNvSpPr txBox="1"/>
          <p:nvPr/>
        </p:nvSpPr>
        <p:spPr>
          <a:xfrm>
            <a:off x="6482867" y="2184976"/>
            <a:ext cx="5056548" cy="1015663"/>
          </a:xfrm>
          <a:prstGeom prst="rect">
            <a:avLst/>
          </a:prstGeom>
          <a:noFill/>
        </p:spPr>
        <p:txBody>
          <a:bodyPr wrap="square" rtlCol="0">
            <a:spAutoFit/>
          </a:bodyPr>
          <a:lstStyle/>
          <a:p>
            <a:pPr algn="l"/>
            <a:r>
              <a:rPr lang="vi-VN"/>
              <a:t>                 </a:t>
            </a:r>
            <a:r>
              <a:rPr lang="vi-VN" sz="2000" b="1">
                <a:solidFill>
                  <a:srgbClr val="FF0000"/>
                </a:solidFill>
              </a:rPr>
              <a:t>Một bếp</a:t>
            </a:r>
            <a:r>
              <a:rPr lang="vi-VN" sz="2000" b="1"/>
              <a:t> </a:t>
            </a:r>
            <a:r>
              <a:rPr lang="vi-VN" sz="2000" b="1">
                <a:solidFill>
                  <a:srgbClr val="FF0000"/>
                </a:solidFill>
              </a:rPr>
              <a:t>lửa</a:t>
            </a:r>
            <a:r>
              <a:rPr lang="vi-VN" sz="2000" b="1"/>
              <a:t> chờn vờn sương sớm</a:t>
            </a:r>
          </a:p>
          <a:p>
            <a:pPr algn="l"/>
            <a:r>
              <a:rPr lang="vi-VN" sz="2000" b="1"/>
              <a:t>               </a:t>
            </a:r>
            <a:r>
              <a:rPr lang="vi-VN" sz="2000" b="1">
                <a:solidFill>
                  <a:srgbClr val="FF0000"/>
                </a:solidFill>
              </a:rPr>
              <a:t>Một bếp</a:t>
            </a:r>
            <a:r>
              <a:rPr lang="vi-VN" sz="2000" b="1"/>
              <a:t> </a:t>
            </a:r>
            <a:r>
              <a:rPr lang="vi-VN" sz="2000" b="1">
                <a:solidFill>
                  <a:srgbClr val="FF0000"/>
                </a:solidFill>
              </a:rPr>
              <a:t>lửa</a:t>
            </a:r>
            <a:r>
              <a:rPr lang="vi-VN" sz="2000" b="1"/>
              <a:t> ấp iu nồng đượm </a:t>
            </a:r>
          </a:p>
          <a:p>
            <a:pPr algn="l"/>
            <a:r>
              <a:rPr lang="vi-VN" sz="2000" b="1"/>
              <a:t>               Cháu thương bà biết mấy nắng mưa.</a:t>
            </a:r>
          </a:p>
        </p:txBody>
      </p:sp>
      <p:sp>
        <p:nvSpPr>
          <p:cNvPr id="17" name="Hộp Văn bản 16">
            <a:extLst>
              <a:ext uri="{FF2B5EF4-FFF2-40B4-BE49-F238E27FC236}">
                <a16:creationId xmlns:a16="http://schemas.microsoft.com/office/drawing/2014/main" id="{8DCC2351-9BCD-7D4A-8734-094AEEBB173C}"/>
              </a:ext>
            </a:extLst>
          </p:cNvPr>
          <p:cNvSpPr txBox="1"/>
          <p:nvPr/>
        </p:nvSpPr>
        <p:spPr>
          <a:xfrm>
            <a:off x="1823180" y="3015972"/>
            <a:ext cx="2817193" cy="369332"/>
          </a:xfrm>
          <a:prstGeom prst="rect">
            <a:avLst/>
          </a:prstGeom>
          <a:noFill/>
        </p:spPr>
        <p:txBody>
          <a:bodyPr wrap="square" rtlCol="0">
            <a:spAutoFit/>
          </a:bodyPr>
          <a:lstStyle/>
          <a:p>
            <a:pPr algn="l"/>
            <a:r>
              <a:rPr lang="vi-VN"/>
              <a:t>  * Hình ảnh bếp lửa:</a:t>
            </a:r>
          </a:p>
        </p:txBody>
      </p:sp>
      <p:sp>
        <p:nvSpPr>
          <p:cNvPr id="2" name="Hộp Văn bản 1">
            <a:extLst>
              <a:ext uri="{FF2B5EF4-FFF2-40B4-BE49-F238E27FC236}">
                <a16:creationId xmlns:a16="http://schemas.microsoft.com/office/drawing/2014/main" id="{7ABAB107-62CF-884D-BA9C-C3C284C1BD4A}"/>
              </a:ext>
            </a:extLst>
          </p:cNvPr>
          <p:cNvSpPr txBox="1"/>
          <p:nvPr/>
        </p:nvSpPr>
        <p:spPr>
          <a:xfrm>
            <a:off x="2187330" y="3385303"/>
            <a:ext cx="3063627" cy="369332"/>
          </a:xfrm>
          <a:prstGeom prst="rect">
            <a:avLst/>
          </a:prstGeom>
          <a:noFill/>
        </p:spPr>
        <p:txBody>
          <a:bodyPr wrap="square" rtlCol="0">
            <a:spAutoFit/>
          </a:bodyPr>
          <a:lstStyle/>
          <a:p>
            <a:pPr algn="l"/>
            <a:r>
              <a:rPr lang="vi-VN"/>
              <a:t>- Điệp ngữ "Một bếp lửa”</a:t>
            </a:r>
          </a:p>
        </p:txBody>
      </p:sp>
      <p:sp>
        <p:nvSpPr>
          <p:cNvPr id="3" name="Hộp Văn bản 2">
            <a:extLst>
              <a:ext uri="{FF2B5EF4-FFF2-40B4-BE49-F238E27FC236}">
                <a16:creationId xmlns:a16="http://schemas.microsoft.com/office/drawing/2014/main" id="{B68FB4C6-003A-AE4C-95CB-939074B20E1E}"/>
              </a:ext>
            </a:extLst>
          </p:cNvPr>
          <p:cNvSpPr txBox="1"/>
          <p:nvPr/>
        </p:nvSpPr>
        <p:spPr>
          <a:xfrm>
            <a:off x="2187330" y="3754635"/>
            <a:ext cx="3576515" cy="646331"/>
          </a:xfrm>
          <a:prstGeom prst="rect">
            <a:avLst/>
          </a:prstGeom>
          <a:noFill/>
        </p:spPr>
        <p:txBody>
          <a:bodyPr wrap="square" rtlCol="0">
            <a:spAutoFit/>
          </a:bodyPr>
          <a:lstStyle/>
          <a:p>
            <a:pPr algn="l"/>
            <a:r>
              <a:rPr lang="vi-VN"/>
              <a:t>=&gt; Hình ảnh gần gũi ,thân thuộc của làng quê </a:t>
            </a:r>
          </a:p>
        </p:txBody>
      </p:sp>
    </p:spTree>
    <p:extLst>
      <p:ext uri="{BB962C8B-B14F-4D97-AF65-F5344CB8AC3E}">
        <p14:creationId xmlns:p14="http://schemas.microsoft.com/office/powerpoint/2010/main" val="15777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1">
            <a:extLst>
              <a:ext uri="{FF2B5EF4-FFF2-40B4-BE49-F238E27FC236}">
                <a16:creationId xmlns:a16="http://schemas.microsoft.com/office/drawing/2014/main" id="{273B154A-49DD-F147-AE28-6211E168A2CB}"/>
              </a:ext>
            </a:extLst>
          </p:cNvPr>
          <p:cNvSpPr>
            <a:spLocks noGrp="1"/>
          </p:cNvSpPr>
          <p:nvPr>
            <p:ph type="title"/>
          </p:nvPr>
        </p:nvSpPr>
        <p:spPr>
          <a:xfrm>
            <a:off x="984250" y="313593"/>
            <a:ext cx="9906000" cy="1382156"/>
          </a:xfrm>
        </p:spPr>
        <p:txBody>
          <a:bodyPr/>
          <a:lstStyle/>
          <a:p>
            <a:r>
              <a:rPr lang="en-US"/>
              <a:t>                         BẾP LỬA</a:t>
            </a:r>
            <a:br>
              <a:rPr lang="en-US"/>
            </a:br>
            <a:r>
              <a:rPr lang="en-US"/>
              <a:t>                                      BẰNG VIỆT</a:t>
            </a:r>
            <a:endParaRPr lang="vi-VN"/>
          </a:p>
        </p:txBody>
      </p:sp>
      <p:sp>
        <p:nvSpPr>
          <p:cNvPr id="7" name="Hộp Văn bản 6">
            <a:extLst>
              <a:ext uri="{FF2B5EF4-FFF2-40B4-BE49-F238E27FC236}">
                <a16:creationId xmlns:a16="http://schemas.microsoft.com/office/drawing/2014/main" id="{DB00B99F-D39C-7344-A3D4-F613A9F53C09}"/>
              </a:ext>
            </a:extLst>
          </p:cNvPr>
          <p:cNvSpPr txBox="1"/>
          <p:nvPr/>
        </p:nvSpPr>
        <p:spPr>
          <a:xfrm>
            <a:off x="1540118" y="1600200"/>
            <a:ext cx="4223727" cy="400110"/>
          </a:xfrm>
          <a:prstGeom prst="rect">
            <a:avLst/>
          </a:prstGeom>
          <a:noFill/>
        </p:spPr>
        <p:txBody>
          <a:bodyPr wrap="square" rtlCol="0">
            <a:spAutoFit/>
          </a:bodyPr>
          <a:lstStyle/>
          <a:p>
            <a:pPr algn="l"/>
            <a:r>
              <a:rPr lang="en-US" sz="2000"/>
              <a:t>I,Tìm hiểu chung:</a:t>
            </a:r>
            <a:endParaRPr lang="vi-VN" sz="2000"/>
          </a:p>
        </p:txBody>
      </p:sp>
      <p:sp>
        <p:nvSpPr>
          <p:cNvPr id="9" name="Hộp Văn bản 8">
            <a:extLst>
              <a:ext uri="{FF2B5EF4-FFF2-40B4-BE49-F238E27FC236}">
                <a16:creationId xmlns:a16="http://schemas.microsoft.com/office/drawing/2014/main" id="{C5C6704F-EC6C-164C-8715-1910772A7093}"/>
              </a:ext>
            </a:extLst>
          </p:cNvPr>
          <p:cNvSpPr txBox="1"/>
          <p:nvPr/>
        </p:nvSpPr>
        <p:spPr>
          <a:xfrm>
            <a:off x="1542560" y="2000310"/>
            <a:ext cx="1828800" cy="369332"/>
          </a:xfrm>
          <a:prstGeom prst="rect">
            <a:avLst/>
          </a:prstGeom>
          <a:noFill/>
        </p:spPr>
        <p:txBody>
          <a:bodyPr wrap="square" rtlCol="0">
            <a:spAutoFit/>
          </a:bodyPr>
          <a:lstStyle/>
          <a:p>
            <a:pPr algn="l"/>
            <a:r>
              <a:rPr lang="vi-VN"/>
              <a:t>II,Tìm hiểu chi tiết:</a:t>
            </a:r>
          </a:p>
        </p:txBody>
      </p:sp>
      <p:sp>
        <p:nvSpPr>
          <p:cNvPr id="11" name="Hộp Văn bản 10">
            <a:extLst>
              <a:ext uri="{FF2B5EF4-FFF2-40B4-BE49-F238E27FC236}">
                <a16:creationId xmlns:a16="http://schemas.microsoft.com/office/drawing/2014/main" id="{B0A068BA-F71D-8B4C-9094-28E526295A86}"/>
              </a:ext>
            </a:extLst>
          </p:cNvPr>
          <p:cNvSpPr txBox="1"/>
          <p:nvPr/>
        </p:nvSpPr>
        <p:spPr>
          <a:xfrm>
            <a:off x="1540118" y="2369641"/>
            <a:ext cx="4126036" cy="646331"/>
          </a:xfrm>
          <a:prstGeom prst="rect">
            <a:avLst/>
          </a:prstGeom>
          <a:noFill/>
        </p:spPr>
        <p:txBody>
          <a:bodyPr wrap="square" rtlCol="0">
            <a:spAutoFit/>
          </a:bodyPr>
          <a:lstStyle/>
          <a:p>
            <a:pPr algn="l"/>
            <a:r>
              <a:rPr lang="vi-VN"/>
              <a:t>1,Hình ảnh bếp lửa khơi nguồn  cảm xúc kỉ niệm về bà:</a:t>
            </a:r>
          </a:p>
        </p:txBody>
      </p:sp>
      <p:cxnSp>
        <p:nvCxnSpPr>
          <p:cNvPr id="12" name="Đường kết nối Mũi tên Thẳng 11">
            <a:extLst>
              <a:ext uri="{FF2B5EF4-FFF2-40B4-BE49-F238E27FC236}">
                <a16:creationId xmlns:a16="http://schemas.microsoft.com/office/drawing/2014/main" id="{9908F5DC-7C9F-9248-A544-256F75569E51}"/>
              </a:ext>
            </a:extLst>
          </p:cNvPr>
          <p:cNvCxnSpPr>
            <a:cxnSpLocks/>
          </p:cNvCxnSpPr>
          <p:nvPr/>
        </p:nvCxnSpPr>
        <p:spPr>
          <a:xfrm>
            <a:off x="6191250" y="2000310"/>
            <a:ext cx="0" cy="4642767"/>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5" name="Hộp Văn bản 14">
            <a:extLst>
              <a:ext uri="{FF2B5EF4-FFF2-40B4-BE49-F238E27FC236}">
                <a16:creationId xmlns:a16="http://schemas.microsoft.com/office/drawing/2014/main" id="{2D1EB4F9-1EF4-2846-8B07-96BBAA6CF628}"/>
              </a:ext>
            </a:extLst>
          </p:cNvPr>
          <p:cNvSpPr txBox="1"/>
          <p:nvPr/>
        </p:nvSpPr>
        <p:spPr>
          <a:xfrm>
            <a:off x="6482867" y="2184976"/>
            <a:ext cx="5056548" cy="1015663"/>
          </a:xfrm>
          <a:prstGeom prst="rect">
            <a:avLst/>
          </a:prstGeom>
          <a:noFill/>
        </p:spPr>
        <p:txBody>
          <a:bodyPr wrap="square" rtlCol="0">
            <a:spAutoFit/>
          </a:bodyPr>
          <a:lstStyle/>
          <a:p>
            <a:pPr algn="l"/>
            <a:r>
              <a:rPr lang="vi-VN"/>
              <a:t>                 </a:t>
            </a:r>
            <a:r>
              <a:rPr lang="vi-VN" sz="2000" b="1">
                <a:solidFill>
                  <a:srgbClr val="FF0000"/>
                </a:solidFill>
              </a:rPr>
              <a:t>Một bếp</a:t>
            </a:r>
            <a:r>
              <a:rPr lang="vi-VN" sz="2000" b="1"/>
              <a:t> </a:t>
            </a:r>
            <a:r>
              <a:rPr lang="vi-VN" sz="2000" b="1">
                <a:solidFill>
                  <a:srgbClr val="FF0000"/>
                </a:solidFill>
              </a:rPr>
              <a:t>lửa</a:t>
            </a:r>
            <a:r>
              <a:rPr lang="vi-VN" sz="2000" b="1"/>
              <a:t> </a:t>
            </a:r>
            <a:r>
              <a:rPr lang="vi-VN" sz="2000" b="1" u="sng"/>
              <a:t>chờn vờn </a:t>
            </a:r>
            <a:r>
              <a:rPr lang="vi-VN" sz="2000" b="1"/>
              <a:t>sương sớm</a:t>
            </a:r>
          </a:p>
          <a:p>
            <a:pPr algn="l"/>
            <a:r>
              <a:rPr lang="vi-VN" sz="2000" b="1"/>
              <a:t>               </a:t>
            </a:r>
            <a:r>
              <a:rPr lang="vi-VN" sz="2000" b="1">
                <a:solidFill>
                  <a:srgbClr val="FF0000"/>
                </a:solidFill>
              </a:rPr>
              <a:t>Một bếp</a:t>
            </a:r>
            <a:r>
              <a:rPr lang="vi-VN" sz="2000" b="1"/>
              <a:t> </a:t>
            </a:r>
            <a:r>
              <a:rPr lang="vi-VN" sz="2000" b="1">
                <a:solidFill>
                  <a:srgbClr val="FF0000"/>
                </a:solidFill>
              </a:rPr>
              <a:t>lửa</a:t>
            </a:r>
            <a:r>
              <a:rPr lang="vi-VN" sz="2000" b="1"/>
              <a:t> </a:t>
            </a:r>
            <a:r>
              <a:rPr lang="vi-VN" sz="2000" b="1" u="sng"/>
              <a:t>ấp iu </a:t>
            </a:r>
            <a:r>
              <a:rPr lang="vi-VN" sz="2000" b="1"/>
              <a:t>nồng đượm </a:t>
            </a:r>
          </a:p>
          <a:p>
            <a:pPr algn="l"/>
            <a:r>
              <a:rPr lang="vi-VN" sz="2000" b="1"/>
              <a:t>               Cháu thương bà biết mấy nắng mưa.</a:t>
            </a:r>
          </a:p>
        </p:txBody>
      </p:sp>
      <p:sp>
        <p:nvSpPr>
          <p:cNvPr id="17" name="Hộp Văn bản 16">
            <a:extLst>
              <a:ext uri="{FF2B5EF4-FFF2-40B4-BE49-F238E27FC236}">
                <a16:creationId xmlns:a16="http://schemas.microsoft.com/office/drawing/2014/main" id="{8DCC2351-9BCD-7D4A-8734-094AEEBB173C}"/>
              </a:ext>
            </a:extLst>
          </p:cNvPr>
          <p:cNvSpPr txBox="1"/>
          <p:nvPr/>
        </p:nvSpPr>
        <p:spPr>
          <a:xfrm>
            <a:off x="1823180" y="3015972"/>
            <a:ext cx="2817193" cy="369332"/>
          </a:xfrm>
          <a:prstGeom prst="rect">
            <a:avLst/>
          </a:prstGeom>
          <a:noFill/>
        </p:spPr>
        <p:txBody>
          <a:bodyPr wrap="square" rtlCol="0">
            <a:spAutoFit/>
          </a:bodyPr>
          <a:lstStyle/>
          <a:p>
            <a:pPr algn="l"/>
            <a:r>
              <a:rPr lang="vi-VN"/>
              <a:t>  * Hình ảnh bếp lửa:</a:t>
            </a:r>
          </a:p>
        </p:txBody>
      </p:sp>
      <p:sp>
        <p:nvSpPr>
          <p:cNvPr id="2" name="Hộp Văn bản 1">
            <a:extLst>
              <a:ext uri="{FF2B5EF4-FFF2-40B4-BE49-F238E27FC236}">
                <a16:creationId xmlns:a16="http://schemas.microsoft.com/office/drawing/2014/main" id="{7ABAB107-62CF-884D-BA9C-C3C284C1BD4A}"/>
              </a:ext>
            </a:extLst>
          </p:cNvPr>
          <p:cNvSpPr txBox="1"/>
          <p:nvPr/>
        </p:nvSpPr>
        <p:spPr>
          <a:xfrm>
            <a:off x="2187330" y="3385303"/>
            <a:ext cx="3063627" cy="369332"/>
          </a:xfrm>
          <a:prstGeom prst="rect">
            <a:avLst/>
          </a:prstGeom>
          <a:noFill/>
        </p:spPr>
        <p:txBody>
          <a:bodyPr wrap="square" rtlCol="0">
            <a:spAutoFit/>
          </a:bodyPr>
          <a:lstStyle/>
          <a:p>
            <a:pPr algn="l"/>
            <a:r>
              <a:rPr lang="vi-VN"/>
              <a:t>- Điệp ngữ "Một bếp lửa”</a:t>
            </a:r>
          </a:p>
        </p:txBody>
      </p:sp>
      <p:sp>
        <p:nvSpPr>
          <p:cNvPr id="3" name="Hộp Văn bản 2">
            <a:extLst>
              <a:ext uri="{FF2B5EF4-FFF2-40B4-BE49-F238E27FC236}">
                <a16:creationId xmlns:a16="http://schemas.microsoft.com/office/drawing/2014/main" id="{B68FB4C6-003A-AE4C-95CB-939074B20E1E}"/>
              </a:ext>
            </a:extLst>
          </p:cNvPr>
          <p:cNvSpPr txBox="1"/>
          <p:nvPr/>
        </p:nvSpPr>
        <p:spPr>
          <a:xfrm>
            <a:off x="2187330" y="3754635"/>
            <a:ext cx="3576515" cy="646331"/>
          </a:xfrm>
          <a:prstGeom prst="rect">
            <a:avLst/>
          </a:prstGeom>
          <a:noFill/>
        </p:spPr>
        <p:txBody>
          <a:bodyPr wrap="square" rtlCol="0">
            <a:spAutoFit/>
          </a:bodyPr>
          <a:lstStyle/>
          <a:p>
            <a:pPr algn="l"/>
            <a:r>
              <a:rPr lang="vi-VN"/>
              <a:t>=&gt; Hình ảnh gần gũi ,thân thuộc của làng quê </a:t>
            </a:r>
          </a:p>
        </p:txBody>
      </p:sp>
      <p:pic>
        <p:nvPicPr>
          <p:cNvPr id="4" name="Hình ảnh 5">
            <a:extLst>
              <a:ext uri="{FF2B5EF4-FFF2-40B4-BE49-F238E27FC236}">
                <a16:creationId xmlns:a16="http://schemas.microsoft.com/office/drawing/2014/main" id="{7D494A5F-A009-D84B-B0E9-ACB0CEBBF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1834" y="3385303"/>
            <a:ext cx="4839840" cy="2457034"/>
          </a:xfrm>
          <a:prstGeom prst="rect">
            <a:avLst/>
          </a:prstGeom>
        </p:spPr>
      </p:pic>
      <p:sp>
        <p:nvSpPr>
          <p:cNvPr id="6" name="Hộp Văn bản 5">
            <a:extLst>
              <a:ext uri="{FF2B5EF4-FFF2-40B4-BE49-F238E27FC236}">
                <a16:creationId xmlns:a16="http://schemas.microsoft.com/office/drawing/2014/main" id="{EFCC7E58-4B12-8941-B5E9-5DA812F08BCB}"/>
              </a:ext>
            </a:extLst>
          </p:cNvPr>
          <p:cNvSpPr txBox="1"/>
          <p:nvPr/>
        </p:nvSpPr>
        <p:spPr>
          <a:xfrm>
            <a:off x="1576747" y="4400966"/>
            <a:ext cx="1828800" cy="369332"/>
          </a:xfrm>
          <a:prstGeom prst="rect">
            <a:avLst/>
          </a:prstGeom>
          <a:noFill/>
        </p:spPr>
        <p:txBody>
          <a:bodyPr wrap="square" rtlCol="0">
            <a:spAutoFit/>
          </a:bodyPr>
          <a:lstStyle/>
          <a:p>
            <a:pPr algn="l"/>
            <a:r>
              <a:rPr lang="vi-VN"/>
              <a:t>-Từ láy:</a:t>
            </a:r>
          </a:p>
        </p:txBody>
      </p:sp>
      <p:sp>
        <p:nvSpPr>
          <p:cNvPr id="8" name="Hộp Văn bản 7">
            <a:extLst>
              <a:ext uri="{FF2B5EF4-FFF2-40B4-BE49-F238E27FC236}">
                <a16:creationId xmlns:a16="http://schemas.microsoft.com/office/drawing/2014/main" id="{133FC738-0C7D-1541-AD15-2E128C0E69EE}"/>
              </a:ext>
            </a:extLst>
          </p:cNvPr>
          <p:cNvSpPr txBox="1"/>
          <p:nvPr/>
        </p:nvSpPr>
        <p:spPr>
          <a:xfrm>
            <a:off x="2002689" y="4736621"/>
            <a:ext cx="4093301" cy="646331"/>
          </a:xfrm>
          <a:prstGeom prst="rect">
            <a:avLst/>
          </a:prstGeom>
          <a:noFill/>
        </p:spPr>
        <p:txBody>
          <a:bodyPr wrap="square" rtlCol="0">
            <a:spAutoFit/>
          </a:bodyPr>
          <a:lstStyle/>
          <a:p>
            <a:pPr algn="l"/>
            <a:r>
              <a:rPr lang="vi-VN"/>
              <a:t>+ chờn vờn:Một bếp lửa thực bập bùng trong sương sớm.</a:t>
            </a:r>
          </a:p>
        </p:txBody>
      </p:sp>
      <p:sp>
        <p:nvSpPr>
          <p:cNvPr id="10" name="Hộp Văn bản 9">
            <a:extLst>
              <a:ext uri="{FF2B5EF4-FFF2-40B4-BE49-F238E27FC236}">
                <a16:creationId xmlns:a16="http://schemas.microsoft.com/office/drawing/2014/main" id="{483CDBD1-3F4C-9649-B943-199B8FECCEB5}"/>
              </a:ext>
            </a:extLst>
          </p:cNvPr>
          <p:cNvSpPr txBox="1"/>
          <p:nvPr/>
        </p:nvSpPr>
        <p:spPr>
          <a:xfrm>
            <a:off x="2091833" y="5410514"/>
            <a:ext cx="4004153" cy="646331"/>
          </a:xfrm>
          <a:prstGeom prst="rect">
            <a:avLst/>
          </a:prstGeom>
          <a:noFill/>
        </p:spPr>
        <p:txBody>
          <a:bodyPr wrap="square" rtlCol="0">
            <a:spAutoFit/>
          </a:bodyPr>
          <a:lstStyle/>
          <a:p>
            <a:pPr algn="l"/>
            <a:r>
              <a:rPr lang="vi-VN"/>
              <a:t>+ Ấp iu:Gợi bàn tay kiên nhẫn,khóe léo và tấm lòng chi chút của bà.</a:t>
            </a:r>
          </a:p>
        </p:txBody>
      </p:sp>
    </p:spTree>
    <p:extLst>
      <p:ext uri="{BB962C8B-B14F-4D97-AF65-F5344CB8AC3E}">
        <p14:creationId xmlns:p14="http://schemas.microsoft.com/office/powerpoint/2010/main" val="150372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4">
            <a:extLst>
              <a:ext uri="{FF2B5EF4-FFF2-40B4-BE49-F238E27FC236}">
                <a16:creationId xmlns:a16="http://schemas.microsoft.com/office/drawing/2014/main" id="{50841E92-40F0-AA4B-8B6D-B9A653418E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6270" y="250337"/>
            <a:ext cx="6707232" cy="3510817"/>
          </a:xfrm>
          <a:prstGeom prst="rect">
            <a:avLst/>
          </a:prstGeom>
        </p:spPr>
      </p:pic>
      <p:sp>
        <p:nvSpPr>
          <p:cNvPr id="6" name="Hộp Văn bản 5">
            <a:extLst>
              <a:ext uri="{FF2B5EF4-FFF2-40B4-BE49-F238E27FC236}">
                <a16:creationId xmlns:a16="http://schemas.microsoft.com/office/drawing/2014/main" id="{0F80283D-1202-834B-8207-B1E322DB01A2}"/>
              </a:ext>
            </a:extLst>
          </p:cNvPr>
          <p:cNvSpPr txBox="1"/>
          <p:nvPr/>
        </p:nvSpPr>
        <p:spPr>
          <a:xfrm>
            <a:off x="4823557" y="4126609"/>
            <a:ext cx="7190810" cy="1384995"/>
          </a:xfrm>
          <a:prstGeom prst="rect">
            <a:avLst/>
          </a:prstGeom>
          <a:noFill/>
        </p:spPr>
        <p:txBody>
          <a:bodyPr wrap="square" rtlCol="0">
            <a:spAutoFit/>
          </a:bodyPr>
          <a:lstStyle/>
          <a:p>
            <a:pPr algn="l"/>
            <a:r>
              <a:rPr lang="vi-VN"/>
              <a:t>                         </a:t>
            </a:r>
            <a:r>
              <a:rPr lang="vi-VN" sz="2800" b="1" i="1"/>
              <a:t>Một bếp lửa chờn vờn sương sớm</a:t>
            </a:r>
          </a:p>
          <a:p>
            <a:pPr algn="l"/>
            <a:r>
              <a:rPr lang="vi-VN" sz="2800" b="1" i="1"/>
              <a:t>               Một bếp lửa ấp iu nồng đượm </a:t>
            </a:r>
          </a:p>
          <a:p>
            <a:pPr algn="l"/>
            <a:r>
              <a:rPr lang="vi-VN" sz="2800" b="1" i="1"/>
              <a:t>               Cháu thương bà biết mấy nắng mưa</a:t>
            </a:r>
            <a:r>
              <a:rPr lang="vi-VN" sz="2000" b="1"/>
              <a:t>.</a:t>
            </a:r>
          </a:p>
        </p:txBody>
      </p:sp>
      <p:sp>
        <p:nvSpPr>
          <p:cNvPr id="7" name="Bong bóng Lời nói: Hình bầu dục 6">
            <a:extLst>
              <a:ext uri="{FF2B5EF4-FFF2-40B4-BE49-F238E27FC236}">
                <a16:creationId xmlns:a16="http://schemas.microsoft.com/office/drawing/2014/main" id="{FF29646C-9195-4444-A120-06B01F439C76}"/>
              </a:ext>
            </a:extLst>
          </p:cNvPr>
          <p:cNvSpPr/>
          <p:nvPr/>
        </p:nvSpPr>
        <p:spPr>
          <a:xfrm>
            <a:off x="1369156" y="1762496"/>
            <a:ext cx="2294305" cy="351081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t>Hình ảnh bếp lửa đã tác động gì đến người cháu.</a:t>
            </a:r>
          </a:p>
        </p:txBody>
      </p:sp>
    </p:spTree>
    <p:extLst>
      <p:ext uri="{BB962C8B-B14F-4D97-AF65-F5344CB8AC3E}">
        <p14:creationId xmlns:p14="http://schemas.microsoft.com/office/powerpoint/2010/main" val="85615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4">
            <a:extLst>
              <a:ext uri="{FF2B5EF4-FFF2-40B4-BE49-F238E27FC236}">
                <a16:creationId xmlns:a16="http://schemas.microsoft.com/office/drawing/2014/main" id="{50841E92-40F0-AA4B-8B6D-B9A653418E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6270" y="250337"/>
            <a:ext cx="6707232" cy="3510817"/>
          </a:xfrm>
          <a:prstGeom prst="rect">
            <a:avLst/>
          </a:prstGeom>
        </p:spPr>
      </p:pic>
      <p:sp>
        <p:nvSpPr>
          <p:cNvPr id="6" name="Hộp Văn bản 5">
            <a:extLst>
              <a:ext uri="{FF2B5EF4-FFF2-40B4-BE49-F238E27FC236}">
                <a16:creationId xmlns:a16="http://schemas.microsoft.com/office/drawing/2014/main" id="{0F80283D-1202-834B-8207-B1E322DB01A2}"/>
              </a:ext>
            </a:extLst>
          </p:cNvPr>
          <p:cNvSpPr txBox="1"/>
          <p:nvPr/>
        </p:nvSpPr>
        <p:spPr>
          <a:xfrm>
            <a:off x="4823557" y="4126609"/>
            <a:ext cx="7190810" cy="1384995"/>
          </a:xfrm>
          <a:prstGeom prst="rect">
            <a:avLst/>
          </a:prstGeom>
          <a:noFill/>
        </p:spPr>
        <p:txBody>
          <a:bodyPr wrap="square" rtlCol="0">
            <a:spAutoFit/>
          </a:bodyPr>
          <a:lstStyle/>
          <a:p>
            <a:pPr algn="l"/>
            <a:r>
              <a:rPr lang="vi-VN"/>
              <a:t>                         </a:t>
            </a:r>
            <a:r>
              <a:rPr lang="vi-VN" sz="2800" b="1" i="1"/>
              <a:t>Một bếp lửa chờn vờn sương sớm</a:t>
            </a:r>
          </a:p>
          <a:p>
            <a:pPr algn="l"/>
            <a:r>
              <a:rPr lang="vi-VN" sz="2800" b="1" i="1"/>
              <a:t>               Một bếp lửa ấp iu nồng đượm </a:t>
            </a:r>
          </a:p>
          <a:p>
            <a:pPr algn="l"/>
            <a:r>
              <a:rPr lang="vi-VN" sz="2800" b="1" i="1"/>
              <a:t>               </a:t>
            </a:r>
            <a:r>
              <a:rPr lang="vi-VN" sz="2800" b="1" i="1">
                <a:solidFill>
                  <a:srgbClr val="FF0000"/>
                </a:solidFill>
              </a:rPr>
              <a:t>Cháu thương bà biết mấy nắng mưa</a:t>
            </a:r>
            <a:r>
              <a:rPr lang="vi-VN" sz="2000" b="1">
                <a:solidFill>
                  <a:srgbClr val="FF0000"/>
                </a:solidFill>
              </a:rPr>
              <a:t>.</a:t>
            </a:r>
          </a:p>
        </p:txBody>
      </p:sp>
      <p:sp>
        <p:nvSpPr>
          <p:cNvPr id="7" name="Bong bóng Lời nói: Hình bầu dục 6">
            <a:extLst>
              <a:ext uri="{FF2B5EF4-FFF2-40B4-BE49-F238E27FC236}">
                <a16:creationId xmlns:a16="http://schemas.microsoft.com/office/drawing/2014/main" id="{FF29646C-9195-4444-A120-06B01F439C76}"/>
              </a:ext>
            </a:extLst>
          </p:cNvPr>
          <p:cNvSpPr/>
          <p:nvPr/>
        </p:nvSpPr>
        <p:spPr>
          <a:xfrm>
            <a:off x="1369156" y="1762496"/>
            <a:ext cx="2294305" cy="351081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t>Hình ảnh bếp lửa đã tác động gì đến người cháu.</a:t>
            </a:r>
          </a:p>
        </p:txBody>
      </p:sp>
      <p:sp>
        <p:nvSpPr>
          <p:cNvPr id="8" name="Hộp Văn bản 7">
            <a:extLst>
              <a:ext uri="{FF2B5EF4-FFF2-40B4-BE49-F238E27FC236}">
                <a16:creationId xmlns:a16="http://schemas.microsoft.com/office/drawing/2014/main" id="{76A20BBF-24A7-0443-8B9F-4CD75353BD76}"/>
              </a:ext>
            </a:extLst>
          </p:cNvPr>
          <p:cNvSpPr txBox="1"/>
          <p:nvPr/>
        </p:nvSpPr>
        <p:spPr>
          <a:xfrm>
            <a:off x="2358291" y="5638767"/>
            <a:ext cx="6299690" cy="523220"/>
          </a:xfrm>
          <a:prstGeom prst="rect">
            <a:avLst/>
          </a:prstGeom>
          <a:noFill/>
        </p:spPr>
        <p:txBody>
          <a:bodyPr wrap="square" rtlCol="0">
            <a:spAutoFit/>
          </a:bodyPr>
          <a:lstStyle/>
          <a:p>
            <a:pPr algn="l"/>
            <a:r>
              <a:rPr lang="vi-VN" sz="2800" b="1"/>
              <a:t>- Gợi tình tình yêu của cháu dành cho bà.</a:t>
            </a:r>
          </a:p>
        </p:txBody>
      </p:sp>
    </p:spTree>
    <p:extLst>
      <p:ext uri="{BB962C8B-B14F-4D97-AF65-F5344CB8AC3E}">
        <p14:creationId xmlns:p14="http://schemas.microsoft.com/office/powerpoint/2010/main" val="177412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1">
            <a:extLst>
              <a:ext uri="{FF2B5EF4-FFF2-40B4-BE49-F238E27FC236}">
                <a16:creationId xmlns:a16="http://schemas.microsoft.com/office/drawing/2014/main" id="{273B154A-49DD-F147-AE28-6211E168A2CB}"/>
              </a:ext>
            </a:extLst>
          </p:cNvPr>
          <p:cNvSpPr>
            <a:spLocks noGrp="1"/>
          </p:cNvSpPr>
          <p:nvPr>
            <p:ph type="title"/>
          </p:nvPr>
        </p:nvSpPr>
        <p:spPr>
          <a:xfrm>
            <a:off x="984250" y="313593"/>
            <a:ext cx="9906000" cy="1382156"/>
          </a:xfrm>
        </p:spPr>
        <p:txBody>
          <a:bodyPr/>
          <a:lstStyle/>
          <a:p>
            <a:r>
              <a:rPr lang="en-US"/>
              <a:t>                         BẾP LỬA</a:t>
            </a:r>
            <a:br>
              <a:rPr lang="en-US"/>
            </a:br>
            <a:r>
              <a:rPr lang="en-US"/>
              <a:t>                                      BẰNG VIỆT</a:t>
            </a:r>
            <a:endParaRPr lang="vi-VN"/>
          </a:p>
        </p:txBody>
      </p:sp>
      <p:sp>
        <p:nvSpPr>
          <p:cNvPr id="7" name="Hộp Văn bản 6">
            <a:extLst>
              <a:ext uri="{FF2B5EF4-FFF2-40B4-BE49-F238E27FC236}">
                <a16:creationId xmlns:a16="http://schemas.microsoft.com/office/drawing/2014/main" id="{DB00B99F-D39C-7344-A3D4-F613A9F53C09}"/>
              </a:ext>
            </a:extLst>
          </p:cNvPr>
          <p:cNvSpPr txBox="1"/>
          <p:nvPr/>
        </p:nvSpPr>
        <p:spPr>
          <a:xfrm>
            <a:off x="1540118" y="1600200"/>
            <a:ext cx="4223727" cy="400110"/>
          </a:xfrm>
          <a:prstGeom prst="rect">
            <a:avLst/>
          </a:prstGeom>
          <a:noFill/>
        </p:spPr>
        <p:txBody>
          <a:bodyPr wrap="square" rtlCol="0">
            <a:spAutoFit/>
          </a:bodyPr>
          <a:lstStyle/>
          <a:p>
            <a:pPr algn="l"/>
            <a:r>
              <a:rPr lang="en-US" sz="2000"/>
              <a:t>I,Tìm hiểu chung:</a:t>
            </a:r>
            <a:endParaRPr lang="vi-VN" sz="2000"/>
          </a:p>
        </p:txBody>
      </p:sp>
      <p:sp>
        <p:nvSpPr>
          <p:cNvPr id="9" name="Hộp Văn bản 8">
            <a:extLst>
              <a:ext uri="{FF2B5EF4-FFF2-40B4-BE49-F238E27FC236}">
                <a16:creationId xmlns:a16="http://schemas.microsoft.com/office/drawing/2014/main" id="{C5C6704F-EC6C-164C-8715-1910772A7093}"/>
              </a:ext>
            </a:extLst>
          </p:cNvPr>
          <p:cNvSpPr txBox="1"/>
          <p:nvPr/>
        </p:nvSpPr>
        <p:spPr>
          <a:xfrm>
            <a:off x="1542560" y="2000310"/>
            <a:ext cx="1828800" cy="369332"/>
          </a:xfrm>
          <a:prstGeom prst="rect">
            <a:avLst/>
          </a:prstGeom>
          <a:noFill/>
        </p:spPr>
        <p:txBody>
          <a:bodyPr wrap="square" rtlCol="0">
            <a:spAutoFit/>
          </a:bodyPr>
          <a:lstStyle/>
          <a:p>
            <a:pPr algn="l"/>
            <a:r>
              <a:rPr lang="vi-VN"/>
              <a:t>II,Tìm hiểu chi tiết:</a:t>
            </a:r>
          </a:p>
        </p:txBody>
      </p:sp>
      <p:sp>
        <p:nvSpPr>
          <p:cNvPr id="11" name="Hộp Văn bản 10">
            <a:extLst>
              <a:ext uri="{FF2B5EF4-FFF2-40B4-BE49-F238E27FC236}">
                <a16:creationId xmlns:a16="http://schemas.microsoft.com/office/drawing/2014/main" id="{B0A068BA-F71D-8B4C-9094-28E526295A86}"/>
              </a:ext>
            </a:extLst>
          </p:cNvPr>
          <p:cNvSpPr txBox="1"/>
          <p:nvPr/>
        </p:nvSpPr>
        <p:spPr>
          <a:xfrm>
            <a:off x="1540118" y="2369641"/>
            <a:ext cx="4126036" cy="646331"/>
          </a:xfrm>
          <a:prstGeom prst="rect">
            <a:avLst/>
          </a:prstGeom>
          <a:noFill/>
        </p:spPr>
        <p:txBody>
          <a:bodyPr wrap="square" rtlCol="0">
            <a:spAutoFit/>
          </a:bodyPr>
          <a:lstStyle/>
          <a:p>
            <a:pPr algn="l"/>
            <a:r>
              <a:rPr lang="vi-VN"/>
              <a:t>1,Hình ảnh bếp lửa khơi nguồn  cảm xúc kỉ niệm về bà:</a:t>
            </a:r>
          </a:p>
        </p:txBody>
      </p:sp>
      <p:cxnSp>
        <p:nvCxnSpPr>
          <p:cNvPr id="12" name="Đường kết nối Mũi tên Thẳng 11">
            <a:extLst>
              <a:ext uri="{FF2B5EF4-FFF2-40B4-BE49-F238E27FC236}">
                <a16:creationId xmlns:a16="http://schemas.microsoft.com/office/drawing/2014/main" id="{9908F5DC-7C9F-9248-A544-256F75569E51}"/>
              </a:ext>
            </a:extLst>
          </p:cNvPr>
          <p:cNvCxnSpPr>
            <a:cxnSpLocks/>
          </p:cNvCxnSpPr>
          <p:nvPr/>
        </p:nvCxnSpPr>
        <p:spPr>
          <a:xfrm>
            <a:off x="6191250" y="2000310"/>
            <a:ext cx="0" cy="4642767"/>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5" name="Hộp Văn bản 14">
            <a:extLst>
              <a:ext uri="{FF2B5EF4-FFF2-40B4-BE49-F238E27FC236}">
                <a16:creationId xmlns:a16="http://schemas.microsoft.com/office/drawing/2014/main" id="{2D1EB4F9-1EF4-2846-8B07-96BBAA6CF628}"/>
              </a:ext>
            </a:extLst>
          </p:cNvPr>
          <p:cNvSpPr txBox="1"/>
          <p:nvPr/>
        </p:nvSpPr>
        <p:spPr>
          <a:xfrm>
            <a:off x="6716347" y="2336405"/>
            <a:ext cx="5056548" cy="1015663"/>
          </a:xfrm>
          <a:prstGeom prst="rect">
            <a:avLst/>
          </a:prstGeom>
          <a:noFill/>
        </p:spPr>
        <p:txBody>
          <a:bodyPr wrap="square" rtlCol="0">
            <a:spAutoFit/>
          </a:bodyPr>
          <a:lstStyle/>
          <a:p>
            <a:pPr algn="l"/>
            <a:r>
              <a:rPr lang="vi-VN"/>
              <a:t>                 </a:t>
            </a:r>
            <a:r>
              <a:rPr lang="vi-VN" sz="2000" b="1"/>
              <a:t>Một bếp lửa chờn vờn sương sớm</a:t>
            </a:r>
          </a:p>
          <a:p>
            <a:pPr algn="l"/>
            <a:r>
              <a:rPr lang="vi-VN" sz="2000" b="1"/>
              <a:t>               Một bếp lửa ấp iu nồng đượm </a:t>
            </a:r>
          </a:p>
          <a:p>
            <a:pPr algn="l"/>
            <a:r>
              <a:rPr lang="vi-VN" sz="2000" b="1"/>
              <a:t>               Cháu </a:t>
            </a:r>
            <a:r>
              <a:rPr lang="vi-VN" sz="2000" b="1">
                <a:solidFill>
                  <a:srgbClr val="FF0000"/>
                </a:solidFill>
              </a:rPr>
              <a:t>thương</a:t>
            </a:r>
            <a:r>
              <a:rPr lang="vi-VN" sz="2000" b="1"/>
              <a:t> bà biết mấy nắng mưa.</a:t>
            </a:r>
          </a:p>
        </p:txBody>
      </p:sp>
      <p:sp>
        <p:nvSpPr>
          <p:cNvPr id="17" name="Hộp Văn bản 16">
            <a:extLst>
              <a:ext uri="{FF2B5EF4-FFF2-40B4-BE49-F238E27FC236}">
                <a16:creationId xmlns:a16="http://schemas.microsoft.com/office/drawing/2014/main" id="{8DCC2351-9BCD-7D4A-8734-094AEEBB173C}"/>
              </a:ext>
            </a:extLst>
          </p:cNvPr>
          <p:cNvSpPr txBox="1"/>
          <p:nvPr/>
        </p:nvSpPr>
        <p:spPr>
          <a:xfrm>
            <a:off x="1823180" y="3015972"/>
            <a:ext cx="2817193" cy="369332"/>
          </a:xfrm>
          <a:prstGeom prst="rect">
            <a:avLst/>
          </a:prstGeom>
          <a:noFill/>
        </p:spPr>
        <p:txBody>
          <a:bodyPr wrap="square" rtlCol="0">
            <a:spAutoFit/>
          </a:bodyPr>
          <a:lstStyle/>
          <a:p>
            <a:pPr algn="l"/>
            <a:r>
              <a:rPr lang="vi-VN"/>
              <a:t>  * Hình ảnh bếp lửa:</a:t>
            </a:r>
          </a:p>
        </p:txBody>
      </p:sp>
      <p:sp>
        <p:nvSpPr>
          <p:cNvPr id="13" name="Hộp Văn bản 12">
            <a:extLst>
              <a:ext uri="{FF2B5EF4-FFF2-40B4-BE49-F238E27FC236}">
                <a16:creationId xmlns:a16="http://schemas.microsoft.com/office/drawing/2014/main" id="{B09B7DD6-651F-8542-A68B-F9E0E0D62F8E}"/>
              </a:ext>
            </a:extLst>
          </p:cNvPr>
          <p:cNvSpPr txBox="1"/>
          <p:nvPr/>
        </p:nvSpPr>
        <p:spPr>
          <a:xfrm>
            <a:off x="1941015" y="3374781"/>
            <a:ext cx="1828800" cy="369332"/>
          </a:xfrm>
          <a:prstGeom prst="rect">
            <a:avLst/>
          </a:prstGeom>
          <a:noFill/>
        </p:spPr>
        <p:txBody>
          <a:bodyPr wrap="square" rtlCol="0">
            <a:spAutoFit/>
          </a:bodyPr>
          <a:lstStyle/>
          <a:p>
            <a:pPr algn="l"/>
            <a:r>
              <a:rPr lang="vi-VN"/>
              <a:t>* Cảm xúc về bà:</a:t>
            </a:r>
          </a:p>
        </p:txBody>
      </p:sp>
      <p:sp>
        <p:nvSpPr>
          <p:cNvPr id="14" name="Bong bóng Lời nói: Hình bầu dục 13">
            <a:extLst>
              <a:ext uri="{FF2B5EF4-FFF2-40B4-BE49-F238E27FC236}">
                <a16:creationId xmlns:a16="http://schemas.microsoft.com/office/drawing/2014/main" id="{1005CC4E-2728-F34C-A901-5E29622C414F}"/>
              </a:ext>
            </a:extLst>
          </p:cNvPr>
          <p:cNvSpPr/>
          <p:nvPr/>
        </p:nvSpPr>
        <p:spPr>
          <a:xfrm>
            <a:off x="4318965" y="2487906"/>
            <a:ext cx="3744570" cy="2036053"/>
          </a:xfrm>
          <a:prstGeom prst="wedgeEllipse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t>Cảm xúc của người cháu đối với bà được bộc lộ qua từ nào?</a:t>
            </a:r>
          </a:p>
        </p:txBody>
      </p:sp>
      <p:sp>
        <p:nvSpPr>
          <p:cNvPr id="16" name="Hộp Văn bản 15">
            <a:extLst>
              <a:ext uri="{FF2B5EF4-FFF2-40B4-BE49-F238E27FC236}">
                <a16:creationId xmlns:a16="http://schemas.microsoft.com/office/drawing/2014/main" id="{1BDCB59F-961A-8344-9622-C3DF7B275B23}"/>
              </a:ext>
            </a:extLst>
          </p:cNvPr>
          <p:cNvSpPr txBox="1"/>
          <p:nvPr/>
        </p:nvSpPr>
        <p:spPr>
          <a:xfrm>
            <a:off x="2026096" y="3733590"/>
            <a:ext cx="2483147" cy="369332"/>
          </a:xfrm>
          <a:prstGeom prst="rect">
            <a:avLst/>
          </a:prstGeom>
          <a:noFill/>
        </p:spPr>
        <p:txBody>
          <a:bodyPr wrap="square" rtlCol="0">
            <a:spAutoFit/>
          </a:bodyPr>
          <a:lstStyle/>
          <a:p>
            <a:pPr algn="l"/>
            <a:r>
              <a:rPr lang="vi-VN"/>
              <a:t>-Bộc lộ trực tiếp : Thương</a:t>
            </a:r>
          </a:p>
        </p:txBody>
      </p:sp>
    </p:spTree>
    <p:extLst>
      <p:ext uri="{BB962C8B-B14F-4D97-AF65-F5344CB8AC3E}">
        <p14:creationId xmlns:p14="http://schemas.microsoft.com/office/powerpoint/2010/main" val="369082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P spid="14" grpId="0" animBg="1"/>
      <p:bldP spid="14" grpId="1"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918A2415-389D-604D-8842-8FD8C003E8F8}"/>
              </a:ext>
            </a:extLst>
          </p:cNvPr>
          <p:cNvSpPr txBox="1"/>
          <p:nvPr/>
        </p:nvSpPr>
        <p:spPr>
          <a:xfrm>
            <a:off x="2369039" y="907654"/>
            <a:ext cx="7033845" cy="1569660"/>
          </a:xfrm>
          <a:prstGeom prst="rect">
            <a:avLst/>
          </a:prstGeom>
          <a:noFill/>
        </p:spPr>
        <p:txBody>
          <a:bodyPr wrap="square" rtlCol="0">
            <a:spAutoFit/>
          </a:bodyPr>
          <a:lstStyle/>
          <a:p>
            <a:pPr algn="l"/>
            <a:r>
              <a:rPr lang="vi-VN"/>
              <a:t>                           </a:t>
            </a:r>
            <a:r>
              <a:rPr lang="vi-VN" sz="3200" b="1"/>
              <a:t>Một bếp lửa chờn vờn sương sớm</a:t>
            </a:r>
          </a:p>
          <a:p>
            <a:pPr algn="l"/>
            <a:r>
              <a:rPr lang="vi-VN" sz="3200" b="1"/>
              <a:t>               Một bếp lửa ấp iu nồng đượm </a:t>
            </a:r>
          </a:p>
          <a:p>
            <a:pPr algn="l"/>
            <a:r>
              <a:rPr lang="vi-VN" sz="3200" b="1"/>
              <a:t>               Cháu thương bà</a:t>
            </a:r>
            <a:r>
              <a:rPr lang="vi-VN" sz="3200" b="1">
                <a:solidFill>
                  <a:srgbClr val="FF0000"/>
                </a:solidFill>
              </a:rPr>
              <a:t> biết mấy nắng mưa.</a:t>
            </a:r>
          </a:p>
        </p:txBody>
      </p:sp>
      <p:sp>
        <p:nvSpPr>
          <p:cNvPr id="6" name="Bong bóng Lời nói: Hình bầu dục 5">
            <a:extLst>
              <a:ext uri="{FF2B5EF4-FFF2-40B4-BE49-F238E27FC236}">
                <a16:creationId xmlns:a16="http://schemas.microsoft.com/office/drawing/2014/main" id="{7671D7D5-4296-A14A-9CAC-E3148139B04F}"/>
              </a:ext>
            </a:extLst>
          </p:cNvPr>
          <p:cNvSpPr/>
          <p:nvPr/>
        </p:nvSpPr>
        <p:spPr>
          <a:xfrm>
            <a:off x="3858846" y="2991827"/>
            <a:ext cx="4774712" cy="2271345"/>
          </a:xfrm>
          <a:prstGeom prst="wedgeEllipseCallout">
            <a:avLst>
              <a:gd name="adj1" fmla="val -44787"/>
              <a:gd name="adj2" fmla="val 589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t>Hình ảnh “ biết mấy nắng mưa” hay ở chỗ nào</a:t>
            </a:r>
          </a:p>
        </p:txBody>
      </p:sp>
    </p:spTree>
    <p:extLst>
      <p:ext uri="{BB962C8B-B14F-4D97-AF65-F5344CB8AC3E}">
        <p14:creationId xmlns:p14="http://schemas.microsoft.com/office/powerpoint/2010/main" val="93837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1">
            <a:extLst>
              <a:ext uri="{FF2B5EF4-FFF2-40B4-BE49-F238E27FC236}">
                <a16:creationId xmlns:a16="http://schemas.microsoft.com/office/drawing/2014/main" id="{F437CD7F-322A-C748-995C-3797211A21B6}"/>
              </a:ext>
            </a:extLst>
          </p:cNvPr>
          <p:cNvSpPr>
            <a:spLocks noGrp="1"/>
          </p:cNvSpPr>
          <p:nvPr>
            <p:ph type="title"/>
          </p:nvPr>
        </p:nvSpPr>
        <p:spPr>
          <a:xfrm>
            <a:off x="984250" y="313593"/>
            <a:ext cx="9906000" cy="1382156"/>
          </a:xfrm>
        </p:spPr>
        <p:txBody>
          <a:bodyPr/>
          <a:lstStyle/>
          <a:p>
            <a:r>
              <a:rPr lang="en-US"/>
              <a:t>                         BẾP LỬA</a:t>
            </a:r>
            <a:br>
              <a:rPr lang="en-US"/>
            </a:br>
            <a:r>
              <a:rPr lang="en-US"/>
              <a:t>                                      BẰNG VIỆT</a:t>
            </a:r>
            <a:endParaRPr lang="vi-VN"/>
          </a:p>
        </p:txBody>
      </p:sp>
      <p:sp>
        <p:nvSpPr>
          <p:cNvPr id="7" name="Hộp Văn bản 6">
            <a:extLst>
              <a:ext uri="{FF2B5EF4-FFF2-40B4-BE49-F238E27FC236}">
                <a16:creationId xmlns:a16="http://schemas.microsoft.com/office/drawing/2014/main" id="{15E3FC92-60D3-1840-A836-8C1505A3F079}"/>
              </a:ext>
            </a:extLst>
          </p:cNvPr>
          <p:cNvSpPr txBox="1"/>
          <p:nvPr/>
        </p:nvSpPr>
        <p:spPr>
          <a:xfrm>
            <a:off x="1540118" y="1600200"/>
            <a:ext cx="4223727" cy="400110"/>
          </a:xfrm>
          <a:prstGeom prst="rect">
            <a:avLst/>
          </a:prstGeom>
          <a:noFill/>
        </p:spPr>
        <p:txBody>
          <a:bodyPr wrap="square" rtlCol="0">
            <a:spAutoFit/>
          </a:bodyPr>
          <a:lstStyle/>
          <a:p>
            <a:pPr algn="l"/>
            <a:r>
              <a:rPr lang="en-US" sz="2000"/>
              <a:t>I,Tìm hiểu chung:</a:t>
            </a:r>
            <a:endParaRPr lang="vi-VN" sz="2000"/>
          </a:p>
        </p:txBody>
      </p:sp>
      <p:sp>
        <p:nvSpPr>
          <p:cNvPr id="8" name="Hộp Văn bản 7">
            <a:extLst>
              <a:ext uri="{FF2B5EF4-FFF2-40B4-BE49-F238E27FC236}">
                <a16:creationId xmlns:a16="http://schemas.microsoft.com/office/drawing/2014/main" id="{D351172D-AA1F-B645-BA4E-99A8B8665EAC}"/>
              </a:ext>
            </a:extLst>
          </p:cNvPr>
          <p:cNvSpPr txBox="1"/>
          <p:nvPr/>
        </p:nvSpPr>
        <p:spPr>
          <a:xfrm>
            <a:off x="1542560" y="2000310"/>
            <a:ext cx="1828800" cy="369332"/>
          </a:xfrm>
          <a:prstGeom prst="rect">
            <a:avLst/>
          </a:prstGeom>
          <a:noFill/>
        </p:spPr>
        <p:txBody>
          <a:bodyPr wrap="square" rtlCol="0">
            <a:spAutoFit/>
          </a:bodyPr>
          <a:lstStyle/>
          <a:p>
            <a:pPr algn="l"/>
            <a:r>
              <a:rPr lang="vi-VN"/>
              <a:t>II,Tìm hiểu chi tiết:</a:t>
            </a:r>
          </a:p>
        </p:txBody>
      </p:sp>
      <p:sp>
        <p:nvSpPr>
          <p:cNvPr id="9" name="Hộp Văn bản 8">
            <a:extLst>
              <a:ext uri="{FF2B5EF4-FFF2-40B4-BE49-F238E27FC236}">
                <a16:creationId xmlns:a16="http://schemas.microsoft.com/office/drawing/2014/main" id="{E5271109-E76A-7F40-91BF-2F3AD017BFCE}"/>
              </a:ext>
            </a:extLst>
          </p:cNvPr>
          <p:cNvSpPr txBox="1"/>
          <p:nvPr/>
        </p:nvSpPr>
        <p:spPr>
          <a:xfrm>
            <a:off x="1808773" y="2369642"/>
            <a:ext cx="5102958" cy="369332"/>
          </a:xfrm>
          <a:prstGeom prst="rect">
            <a:avLst/>
          </a:prstGeom>
          <a:noFill/>
        </p:spPr>
        <p:txBody>
          <a:bodyPr wrap="square" rtlCol="0">
            <a:spAutoFit/>
          </a:bodyPr>
          <a:lstStyle/>
          <a:p>
            <a:pPr algn="l"/>
            <a:r>
              <a:rPr lang="vi-VN"/>
              <a:t>1,Hình ảnh bếp lửa khơi nguồn  cảm xúc kỉ niệm về bà:</a:t>
            </a:r>
          </a:p>
        </p:txBody>
      </p:sp>
      <p:sp>
        <p:nvSpPr>
          <p:cNvPr id="11" name="Hộp Văn bản 10">
            <a:extLst>
              <a:ext uri="{FF2B5EF4-FFF2-40B4-BE49-F238E27FC236}">
                <a16:creationId xmlns:a16="http://schemas.microsoft.com/office/drawing/2014/main" id="{7FAA0D7E-FE57-AD44-AC86-C652ED87D1B9}"/>
              </a:ext>
            </a:extLst>
          </p:cNvPr>
          <p:cNvSpPr txBox="1"/>
          <p:nvPr/>
        </p:nvSpPr>
        <p:spPr>
          <a:xfrm>
            <a:off x="1808773" y="2797690"/>
            <a:ext cx="4699977" cy="369332"/>
          </a:xfrm>
          <a:prstGeom prst="rect">
            <a:avLst/>
          </a:prstGeom>
          <a:noFill/>
        </p:spPr>
        <p:txBody>
          <a:bodyPr wrap="square" rtlCol="0">
            <a:spAutoFit/>
          </a:bodyPr>
          <a:lstStyle/>
          <a:p>
            <a:pPr algn="l"/>
            <a:r>
              <a:rPr lang="vi-VN"/>
              <a:t>2,Những kỉ niệm tuổi thơ sống bên bà</a:t>
            </a:r>
          </a:p>
        </p:txBody>
      </p:sp>
    </p:spTree>
    <p:extLst>
      <p:ext uri="{BB962C8B-B14F-4D97-AF65-F5344CB8AC3E}">
        <p14:creationId xmlns:p14="http://schemas.microsoft.com/office/powerpoint/2010/main" val="36147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ng bóng Lời nói: Hình bầu dục 3">
            <a:extLst>
              <a:ext uri="{FF2B5EF4-FFF2-40B4-BE49-F238E27FC236}">
                <a16:creationId xmlns:a16="http://schemas.microsoft.com/office/drawing/2014/main" id="{35747E1A-8D0B-5F44-874E-952DC12028DA}"/>
              </a:ext>
            </a:extLst>
          </p:cNvPr>
          <p:cNvSpPr/>
          <p:nvPr/>
        </p:nvSpPr>
        <p:spPr>
          <a:xfrm>
            <a:off x="3274157" y="1469419"/>
            <a:ext cx="5249498" cy="4037985"/>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t>Trong dòng hồi tưởng của người cháu, những kỉ niệm nào về tình bà cháu đã được gợi lại.</a:t>
            </a:r>
          </a:p>
        </p:txBody>
      </p:sp>
    </p:spTree>
    <p:extLst>
      <p:ext uri="{BB962C8B-B14F-4D97-AF65-F5344CB8AC3E}">
        <p14:creationId xmlns:p14="http://schemas.microsoft.com/office/powerpoint/2010/main" val="168251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18E8D863-4AFB-3745-85F2-98DCD31DFC0D}"/>
              </a:ext>
            </a:extLst>
          </p:cNvPr>
          <p:cNvSpPr txBox="1"/>
          <p:nvPr/>
        </p:nvSpPr>
        <p:spPr>
          <a:xfrm>
            <a:off x="305287" y="112680"/>
            <a:ext cx="6130193" cy="7109639"/>
          </a:xfrm>
          <a:prstGeom prst="rect">
            <a:avLst/>
          </a:prstGeom>
          <a:noFill/>
        </p:spPr>
        <p:txBody>
          <a:bodyPr wrap="square">
            <a:spAutoFit/>
          </a:bodyPr>
          <a:lstStyle/>
          <a:p>
            <a:r>
              <a:rPr lang="vi-VN" sz="2400" b="1" i="0">
                <a:solidFill>
                  <a:srgbClr val="FF0000"/>
                </a:solidFill>
                <a:effectLst/>
                <a:latin typeface="arial" panose="020B0604020202020204" pitchFamily="34" charset="0"/>
              </a:rPr>
              <a:t>Lên bốn tuổi</a:t>
            </a:r>
            <a:r>
              <a:rPr lang="vi-VN" sz="2400" b="1" i="0">
                <a:solidFill>
                  <a:srgbClr val="333333"/>
                </a:solidFill>
                <a:effectLst/>
                <a:latin typeface="arial" panose="020B0604020202020204" pitchFamily="34" charset="0"/>
              </a:rPr>
              <a:t> cháu đã quen mùi khói,</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Năm ấy là năm đói mòn đói mỏi</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Bố đi đánh xe khô rạc ngựa gầy.</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Chỉ nhớ khói hun nhèm mắt cháu</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Nghĩ lại đến giờ sống mũi còn cay !</a:t>
            </a:r>
            <a:br>
              <a:rPr lang="vi-VN" sz="2400" b="1" i="0">
                <a:solidFill>
                  <a:srgbClr val="333333"/>
                </a:solidFill>
                <a:effectLst/>
                <a:latin typeface="arial" panose="020B0604020202020204" pitchFamily="34" charset="0"/>
              </a:rPr>
            </a:b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Tám năm ròng cháu cùng bà nhóm lửa</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Tu hú kêu trên những cánh đồng xa.</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Khi tu hú kêu, bà còn nhớ không bà</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Bà hay kể chuyện những ngày ở Huế,</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Tiếng tu hú sao mà tha thiết thế !</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Mẹ cùng cha công tác bận không về</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Cháu ở cùng bà, bà bảo cháu nghe,</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Bà dạy cháu làm, bà chăm cháu học,</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Nhóm bếp lửa nghĩ thương bà khó nhọc,</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Tu hú ơi !chẳng đến ở cùng bà,</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Kêu chi hoài trên những cánh đồng xa?</a:t>
            </a:r>
            <a:br>
              <a:rPr lang="vi-VN" sz="2400" b="1" i="0">
                <a:solidFill>
                  <a:srgbClr val="333333"/>
                </a:solidFill>
                <a:effectLst/>
                <a:latin typeface="arial" panose="020B0604020202020204" pitchFamily="34" charset="0"/>
              </a:rPr>
            </a:br>
            <a:br>
              <a:rPr lang="vi-VN" sz="2400" b="1" i="0">
                <a:solidFill>
                  <a:srgbClr val="333333"/>
                </a:solidFill>
                <a:effectLst/>
                <a:latin typeface="arial" panose="020B0604020202020204" pitchFamily="34" charset="0"/>
              </a:rPr>
            </a:br>
            <a:endParaRPr lang="vi-VN" sz="2400" b="1"/>
          </a:p>
        </p:txBody>
      </p:sp>
      <p:sp>
        <p:nvSpPr>
          <p:cNvPr id="6" name="Ngoặc móc Phải 5">
            <a:extLst>
              <a:ext uri="{FF2B5EF4-FFF2-40B4-BE49-F238E27FC236}">
                <a16:creationId xmlns:a16="http://schemas.microsoft.com/office/drawing/2014/main" id="{2400D2E3-1FBD-9245-BD37-186F72BCA82D}"/>
              </a:ext>
            </a:extLst>
          </p:cNvPr>
          <p:cNvSpPr/>
          <p:nvPr/>
        </p:nvSpPr>
        <p:spPr>
          <a:xfrm>
            <a:off x="5940552" y="112680"/>
            <a:ext cx="310896" cy="1828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7" name="Hộp Văn bản 6">
            <a:extLst>
              <a:ext uri="{FF2B5EF4-FFF2-40B4-BE49-F238E27FC236}">
                <a16:creationId xmlns:a16="http://schemas.microsoft.com/office/drawing/2014/main" id="{C6DEF7B2-4241-F14F-901F-A5A06AD91761}"/>
              </a:ext>
            </a:extLst>
          </p:cNvPr>
          <p:cNvSpPr txBox="1"/>
          <p:nvPr/>
        </p:nvSpPr>
        <p:spPr>
          <a:xfrm>
            <a:off x="6545384" y="611581"/>
            <a:ext cx="2942982" cy="830997"/>
          </a:xfrm>
          <a:prstGeom prst="rect">
            <a:avLst/>
          </a:prstGeom>
          <a:noFill/>
        </p:spPr>
        <p:txBody>
          <a:bodyPr wrap="square" rtlCol="0">
            <a:spAutoFit/>
          </a:bodyPr>
          <a:lstStyle/>
          <a:p>
            <a:pPr algn="l"/>
            <a:r>
              <a:rPr lang="vi-VN" sz="2400" b="1">
                <a:solidFill>
                  <a:srgbClr val="FF0000"/>
                </a:solidFill>
              </a:rPr>
              <a:t>Kỉ niệm thời thơ ấu khi cháu lên 4 tuổi.</a:t>
            </a:r>
          </a:p>
        </p:txBody>
      </p:sp>
    </p:spTree>
    <p:extLst>
      <p:ext uri="{BB962C8B-B14F-4D97-AF65-F5344CB8AC3E}">
        <p14:creationId xmlns:p14="http://schemas.microsoft.com/office/powerpoint/2010/main" val="32089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18E8D863-4AFB-3745-85F2-98DCD31DFC0D}"/>
              </a:ext>
            </a:extLst>
          </p:cNvPr>
          <p:cNvSpPr txBox="1"/>
          <p:nvPr/>
        </p:nvSpPr>
        <p:spPr>
          <a:xfrm>
            <a:off x="293075" y="112680"/>
            <a:ext cx="6130193" cy="7109639"/>
          </a:xfrm>
          <a:prstGeom prst="rect">
            <a:avLst/>
          </a:prstGeom>
          <a:noFill/>
        </p:spPr>
        <p:txBody>
          <a:bodyPr wrap="square">
            <a:spAutoFit/>
          </a:bodyPr>
          <a:lstStyle/>
          <a:p>
            <a:r>
              <a:rPr lang="vi-VN" sz="2400" b="1" i="0">
                <a:solidFill>
                  <a:srgbClr val="FF0000"/>
                </a:solidFill>
                <a:effectLst/>
                <a:latin typeface="arial" panose="020B0604020202020204" pitchFamily="34" charset="0"/>
              </a:rPr>
              <a:t>Lên bốn tuổi</a:t>
            </a:r>
            <a:r>
              <a:rPr lang="vi-VN" sz="2400" b="1" i="0">
                <a:solidFill>
                  <a:srgbClr val="333333"/>
                </a:solidFill>
                <a:effectLst/>
                <a:latin typeface="arial" panose="020B0604020202020204" pitchFamily="34" charset="0"/>
              </a:rPr>
              <a:t> cháu đã quen mùi khói,</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Năm ấy là năm đói mòn đói mỏi</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Bố đi đánh xe khô rạc ngựa gầy.</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Chỉ nhớ khói hun nhèm mắt cháu</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Nghĩ lại đến giờ sống mũi còn cay !</a:t>
            </a:r>
            <a:br>
              <a:rPr lang="vi-VN" sz="2400" b="1" i="0">
                <a:solidFill>
                  <a:srgbClr val="333333"/>
                </a:solidFill>
                <a:effectLst/>
                <a:latin typeface="arial" panose="020B0604020202020204" pitchFamily="34" charset="0"/>
              </a:rPr>
            </a:br>
            <a:br>
              <a:rPr lang="vi-VN" sz="2400" b="1" i="0">
                <a:solidFill>
                  <a:srgbClr val="333333"/>
                </a:solidFill>
                <a:effectLst/>
                <a:latin typeface="arial" panose="020B0604020202020204" pitchFamily="34" charset="0"/>
              </a:rPr>
            </a:br>
            <a:r>
              <a:rPr lang="vi-VN" sz="2400" b="1" i="0">
                <a:solidFill>
                  <a:srgbClr val="FF0000"/>
                </a:solidFill>
                <a:effectLst/>
                <a:latin typeface="arial" panose="020B0604020202020204" pitchFamily="34" charset="0"/>
              </a:rPr>
              <a:t>Tám năm ròng </a:t>
            </a:r>
            <a:r>
              <a:rPr lang="vi-VN" sz="2400" b="1" i="0">
                <a:solidFill>
                  <a:srgbClr val="333333"/>
                </a:solidFill>
                <a:effectLst/>
                <a:latin typeface="arial" panose="020B0604020202020204" pitchFamily="34" charset="0"/>
              </a:rPr>
              <a:t>cháu cùng bà nhóm lửa</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Tu hú kêu trên những cánh đồng xa.</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Khi tu hú kêu, bà còn nhớ không bà</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Bà hay kể chuyện những ngày ở Huế,</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Tiếng tu hú sao mà tha thiết thế !</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Mẹ cùng cha công tác bận không về</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Cháu ở cùng bà, bà bảo cháu nghe,</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Bà dạy cháu làm, bà chăm cháu học,</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Nhóm bếp lửa nghĩ thương bà khó nhọc,</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Tu hú ơi !chẳng đến ở cùng bà,</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Kêu chi hoài trên những cánh đồng xa?</a:t>
            </a:r>
            <a:br>
              <a:rPr lang="vi-VN" sz="2400" b="1" i="0">
                <a:solidFill>
                  <a:srgbClr val="333333"/>
                </a:solidFill>
                <a:effectLst/>
                <a:latin typeface="arial" panose="020B0604020202020204" pitchFamily="34" charset="0"/>
              </a:rPr>
            </a:br>
            <a:br>
              <a:rPr lang="vi-VN" sz="2400" b="1" i="0">
                <a:solidFill>
                  <a:srgbClr val="333333"/>
                </a:solidFill>
                <a:effectLst/>
                <a:latin typeface="arial" panose="020B0604020202020204" pitchFamily="34" charset="0"/>
              </a:rPr>
            </a:br>
            <a:endParaRPr lang="vi-VN" sz="2400" b="1"/>
          </a:p>
        </p:txBody>
      </p:sp>
      <p:sp>
        <p:nvSpPr>
          <p:cNvPr id="6" name="Ngoặc móc Phải 5">
            <a:extLst>
              <a:ext uri="{FF2B5EF4-FFF2-40B4-BE49-F238E27FC236}">
                <a16:creationId xmlns:a16="http://schemas.microsoft.com/office/drawing/2014/main" id="{2400D2E3-1FBD-9245-BD37-186F72BCA82D}"/>
              </a:ext>
            </a:extLst>
          </p:cNvPr>
          <p:cNvSpPr/>
          <p:nvPr/>
        </p:nvSpPr>
        <p:spPr>
          <a:xfrm>
            <a:off x="6435480" y="2408449"/>
            <a:ext cx="500674" cy="41369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2" name="Hộp Văn bản 1">
            <a:extLst>
              <a:ext uri="{FF2B5EF4-FFF2-40B4-BE49-F238E27FC236}">
                <a16:creationId xmlns:a16="http://schemas.microsoft.com/office/drawing/2014/main" id="{D1BD54B8-1E93-9F43-A92B-9AB66F43EA3A}"/>
              </a:ext>
            </a:extLst>
          </p:cNvPr>
          <p:cNvSpPr txBox="1"/>
          <p:nvPr/>
        </p:nvSpPr>
        <p:spPr>
          <a:xfrm>
            <a:off x="7242908" y="3667499"/>
            <a:ext cx="1828800" cy="1815882"/>
          </a:xfrm>
          <a:prstGeom prst="rect">
            <a:avLst/>
          </a:prstGeom>
          <a:noFill/>
        </p:spPr>
        <p:txBody>
          <a:bodyPr wrap="square" rtlCol="0">
            <a:spAutoFit/>
          </a:bodyPr>
          <a:lstStyle/>
          <a:p>
            <a:pPr algn="l"/>
            <a:r>
              <a:rPr lang="vi-VN" sz="2800" b="1">
                <a:solidFill>
                  <a:srgbClr val="FF0000"/>
                </a:solidFill>
              </a:rPr>
              <a:t>Kỉ niệm về 8 năm cháu cùng bà kháng chiến.</a:t>
            </a:r>
          </a:p>
        </p:txBody>
      </p:sp>
    </p:spTree>
    <p:extLst>
      <p:ext uri="{BB962C8B-B14F-4D97-AF65-F5344CB8AC3E}">
        <p14:creationId xmlns:p14="http://schemas.microsoft.com/office/powerpoint/2010/main" val="334667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A8CF76-1B7D-504B-955F-00709827DAE4}"/>
              </a:ext>
            </a:extLst>
          </p:cNvPr>
          <p:cNvSpPr>
            <a:spLocks noGrp="1"/>
          </p:cNvSpPr>
          <p:nvPr>
            <p:ph type="title"/>
          </p:nvPr>
        </p:nvSpPr>
        <p:spPr>
          <a:xfrm>
            <a:off x="984250" y="313593"/>
            <a:ext cx="9906000" cy="1382156"/>
          </a:xfrm>
        </p:spPr>
        <p:txBody>
          <a:bodyPr/>
          <a:lstStyle/>
          <a:p>
            <a:r>
              <a:rPr lang="en-US"/>
              <a:t>                         BẾP LỬA</a:t>
            </a:r>
            <a:br>
              <a:rPr lang="en-US"/>
            </a:br>
            <a:r>
              <a:rPr lang="en-US"/>
              <a:t>                                      BẰNG VIỆT</a:t>
            </a:r>
            <a:endParaRPr lang="vi-VN"/>
          </a:p>
        </p:txBody>
      </p:sp>
      <p:sp>
        <p:nvSpPr>
          <p:cNvPr id="4" name="Hộp Văn bản 3">
            <a:extLst>
              <a:ext uri="{FF2B5EF4-FFF2-40B4-BE49-F238E27FC236}">
                <a16:creationId xmlns:a16="http://schemas.microsoft.com/office/drawing/2014/main" id="{7227D265-FF6F-BB46-98F3-46B292CBA9E4}"/>
              </a:ext>
            </a:extLst>
          </p:cNvPr>
          <p:cNvSpPr txBox="1"/>
          <p:nvPr/>
        </p:nvSpPr>
        <p:spPr>
          <a:xfrm>
            <a:off x="1540118" y="1600200"/>
            <a:ext cx="4223727" cy="400110"/>
          </a:xfrm>
          <a:prstGeom prst="rect">
            <a:avLst/>
          </a:prstGeom>
          <a:noFill/>
        </p:spPr>
        <p:txBody>
          <a:bodyPr wrap="square" rtlCol="0">
            <a:spAutoFit/>
          </a:bodyPr>
          <a:lstStyle/>
          <a:p>
            <a:pPr algn="l"/>
            <a:r>
              <a:rPr lang="en-US" sz="2000"/>
              <a:t>I,Tìm hiểu chung:</a:t>
            </a:r>
            <a:endParaRPr lang="vi-VN" sz="2000"/>
          </a:p>
        </p:txBody>
      </p:sp>
      <p:sp>
        <p:nvSpPr>
          <p:cNvPr id="5" name="Hộp Văn bản 4">
            <a:extLst>
              <a:ext uri="{FF2B5EF4-FFF2-40B4-BE49-F238E27FC236}">
                <a16:creationId xmlns:a16="http://schemas.microsoft.com/office/drawing/2014/main" id="{6DC8932B-50EB-2840-93EE-E61BD12AC2CD}"/>
              </a:ext>
            </a:extLst>
          </p:cNvPr>
          <p:cNvSpPr txBox="1"/>
          <p:nvPr/>
        </p:nvSpPr>
        <p:spPr>
          <a:xfrm>
            <a:off x="2101850" y="2067956"/>
            <a:ext cx="1828800" cy="369332"/>
          </a:xfrm>
          <a:prstGeom prst="rect">
            <a:avLst/>
          </a:prstGeom>
          <a:noFill/>
        </p:spPr>
        <p:txBody>
          <a:bodyPr wrap="square" rtlCol="0">
            <a:spAutoFit/>
          </a:bodyPr>
          <a:lstStyle/>
          <a:p>
            <a:pPr algn="l"/>
            <a:r>
              <a:rPr lang="en-US"/>
              <a:t>1,Tác giả:</a:t>
            </a:r>
            <a:endParaRPr lang="vi-VN"/>
          </a:p>
        </p:txBody>
      </p:sp>
      <p:pic>
        <p:nvPicPr>
          <p:cNvPr id="3" name="Hình ảnh 5">
            <a:extLst>
              <a:ext uri="{FF2B5EF4-FFF2-40B4-BE49-F238E27FC236}">
                <a16:creationId xmlns:a16="http://schemas.microsoft.com/office/drawing/2014/main" id="{97104531-9503-0240-B7CE-472DE1AA67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2153" y="1800255"/>
            <a:ext cx="3746501" cy="4300116"/>
          </a:xfrm>
          <a:prstGeom prst="rect">
            <a:avLst/>
          </a:prstGeom>
        </p:spPr>
      </p:pic>
      <p:sp>
        <p:nvSpPr>
          <p:cNvPr id="6" name="Hộp Văn bản 5">
            <a:extLst>
              <a:ext uri="{FF2B5EF4-FFF2-40B4-BE49-F238E27FC236}">
                <a16:creationId xmlns:a16="http://schemas.microsoft.com/office/drawing/2014/main" id="{F321A236-CD74-1442-9A92-57C4EEE4A2DA}"/>
              </a:ext>
            </a:extLst>
          </p:cNvPr>
          <p:cNvSpPr txBox="1"/>
          <p:nvPr/>
        </p:nvSpPr>
        <p:spPr>
          <a:xfrm>
            <a:off x="2346081" y="2372517"/>
            <a:ext cx="1828800" cy="369332"/>
          </a:xfrm>
          <a:prstGeom prst="rect">
            <a:avLst/>
          </a:prstGeom>
          <a:noFill/>
        </p:spPr>
        <p:txBody>
          <a:bodyPr wrap="square" rtlCol="0">
            <a:spAutoFit/>
          </a:bodyPr>
          <a:lstStyle/>
          <a:p>
            <a:pPr algn="l"/>
            <a:r>
              <a:rPr lang="vi-VN"/>
              <a:t>- Sinh năm :1941</a:t>
            </a:r>
          </a:p>
        </p:txBody>
      </p:sp>
      <p:sp>
        <p:nvSpPr>
          <p:cNvPr id="7" name="Hộp Văn bản 6">
            <a:extLst>
              <a:ext uri="{FF2B5EF4-FFF2-40B4-BE49-F238E27FC236}">
                <a16:creationId xmlns:a16="http://schemas.microsoft.com/office/drawing/2014/main" id="{56ECBBB3-A620-0240-87F1-36641E84C9BB}"/>
              </a:ext>
            </a:extLst>
          </p:cNvPr>
          <p:cNvSpPr txBox="1"/>
          <p:nvPr/>
        </p:nvSpPr>
        <p:spPr>
          <a:xfrm>
            <a:off x="2346080" y="2661689"/>
            <a:ext cx="4895361" cy="369332"/>
          </a:xfrm>
          <a:prstGeom prst="rect">
            <a:avLst/>
          </a:prstGeom>
          <a:noFill/>
        </p:spPr>
        <p:txBody>
          <a:bodyPr wrap="square" rtlCol="0">
            <a:spAutoFit/>
          </a:bodyPr>
          <a:lstStyle/>
          <a:p>
            <a:pPr algn="l"/>
            <a:r>
              <a:rPr lang="vi-VN"/>
              <a:t>-Quê Hà Nội- thuở nhỏ sống ở Huế.</a:t>
            </a:r>
          </a:p>
        </p:txBody>
      </p:sp>
      <p:sp>
        <p:nvSpPr>
          <p:cNvPr id="8" name="Hộp Văn bản 7">
            <a:extLst>
              <a:ext uri="{FF2B5EF4-FFF2-40B4-BE49-F238E27FC236}">
                <a16:creationId xmlns:a16="http://schemas.microsoft.com/office/drawing/2014/main" id="{C7E7C7C7-11FA-F04A-8EF4-F8F5161231C7}"/>
              </a:ext>
            </a:extLst>
          </p:cNvPr>
          <p:cNvSpPr txBox="1"/>
          <p:nvPr/>
        </p:nvSpPr>
        <p:spPr>
          <a:xfrm>
            <a:off x="2330941" y="2932256"/>
            <a:ext cx="4336071" cy="646331"/>
          </a:xfrm>
          <a:prstGeom prst="rect">
            <a:avLst/>
          </a:prstGeom>
          <a:noFill/>
        </p:spPr>
        <p:txBody>
          <a:bodyPr wrap="square" rtlCol="0">
            <a:spAutoFit/>
          </a:bodyPr>
          <a:lstStyle/>
          <a:p>
            <a:pPr algn="l"/>
            <a:r>
              <a:rPr lang="vi-VN"/>
              <a:t>- Là nhà thơ trưởng thành trong cuộc kháng chiến chống Mĩ.</a:t>
            </a:r>
          </a:p>
        </p:txBody>
      </p:sp>
      <p:sp>
        <p:nvSpPr>
          <p:cNvPr id="9" name="Hộp Văn bản 8">
            <a:extLst>
              <a:ext uri="{FF2B5EF4-FFF2-40B4-BE49-F238E27FC236}">
                <a16:creationId xmlns:a16="http://schemas.microsoft.com/office/drawing/2014/main" id="{EDE4DFB2-20C7-4346-A582-3521C55233D7}"/>
              </a:ext>
            </a:extLst>
          </p:cNvPr>
          <p:cNvSpPr txBox="1"/>
          <p:nvPr/>
        </p:nvSpPr>
        <p:spPr>
          <a:xfrm>
            <a:off x="2315800" y="3474772"/>
            <a:ext cx="4321416" cy="923330"/>
          </a:xfrm>
          <a:prstGeom prst="rect">
            <a:avLst/>
          </a:prstGeom>
          <a:noFill/>
        </p:spPr>
        <p:txBody>
          <a:bodyPr wrap="square" rtlCol="0">
            <a:spAutoFit/>
          </a:bodyPr>
          <a:lstStyle/>
          <a:p>
            <a:pPr algn="l"/>
            <a:r>
              <a:rPr lang="vi-VN"/>
              <a:t>-Giọng thơ Bằng Việt trong trẻo,thiết tha.Phù hợp với đề tài kỉ niệm và ước mơ tuổi trẻ</a:t>
            </a:r>
          </a:p>
          <a:p>
            <a:pPr algn="l"/>
            <a:endParaRPr lang="vi-VN"/>
          </a:p>
        </p:txBody>
      </p:sp>
    </p:spTree>
    <p:extLst>
      <p:ext uri="{BB962C8B-B14F-4D97-AF65-F5344CB8AC3E}">
        <p14:creationId xmlns:p14="http://schemas.microsoft.com/office/powerpoint/2010/main" val="78920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C5E1C54D-6FCE-EE4B-8445-6CA6844CB4CE}"/>
              </a:ext>
            </a:extLst>
          </p:cNvPr>
          <p:cNvSpPr txBox="1"/>
          <p:nvPr/>
        </p:nvSpPr>
        <p:spPr>
          <a:xfrm>
            <a:off x="805962" y="891270"/>
            <a:ext cx="7510096" cy="3539430"/>
          </a:xfrm>
          <a:prstGeom prst="rect">
            <a:avLst/>
          </a:prstGeom>
          <a:noFill/>
        </p:spPr>
        <p:txBody>
          <a:bodyPr wrap="square">
            <a:spAutoFit/>
          </a:bodyPr>
          <a:lstStyle/>
          <a:p>
            <a:r>
              <a:rPr lang="vi-VN" sz="2800" b="0" i="0">
                <a:solidFill>
                  <a:srgbClr val="333333"/>
                </a:solidFill>
                <a:effectLst/>
                <a:latin typeface="arial" panose="020B0604020202020204" pitchFamily="34" charset="0"/>
              </a:rPr>
              <a:t>Năm giặc đốt làng cháy tàn cháy rụi,</a:t>
            </a:r>
            <a:br>
              <a:rPr lang="vi-VN" sz="2800" b="0" i="0">
                <a:solidFill>
                  <a:srgbClr val="333333"/>
                </a:solidFill>
                <a:effectLst/>
                <a:latin typeface="arial" panose="020B0604020202020204" pitchFamily="34" charset="0"/>
              </a:rPr>
            </a:br>
            <a:r>
              <a:rPr lang="vi-VN" sz="2800" b="0" i="0">
                <a:solidFill>
                  <a:srgbClr val="333333"/>
                </a:solidFill>
                <a:effectLst/>
                <a:latin typeface="arial" panose="020B0604020202020204" pitchFamily="34" charset="0"/>
              </a:rPr>
              <a:t>Hàng xóm bốn bên trở về lầm lụi</a:t>
            </a:r>
            <a:br>
              <a:rPr lang="vi-VN" sz="2800" b="0" i="0">
                <a:solidFill>
                  <a:srgbClr val="333333"/>
                </a:solidFill>
                <a:effectLst/>
                <a:latin typeface="arial" panose="020B0604020202020204" pitchFamily="34" charset="0"/>
              </a:rPr>
            </a:br>
            <a:r>
              <a:rPr lang="vi-VN" sz="2800" b="0" i="0">
                <a:solidFill>
                  <a:srgbClr val="333333"/>
                </a:solidFill>
                <a:effectLst/>
                <a:latin typeface="arial" panose="020B0604020202020204" pitchFamily="34" charset="0"/>
              </a:rPr>
              <a:t>Đỡ đần bà dựng lại túp lều tranh.</a:t>
            </a:r>
            <a:br>
              <a:rPr lang="vi-VN" sz="2800" b="0" i="0">
                <a:solidFill>
                  <a:srgbClr val="333333"/>
                </a:solidFill>
                <a:effectLst/>
                <a:latin typeface="arial" panose="020B0604020202020204" pitchFamily="34" charset="0"/>
              </a:rPr>
            </a:br>
            <a:r>
              <a:rPr lang="vi-VN" sz="2800" b="0" i="0">
                <a:solidFill>
                  <a:srgbClr val="333333"/>
                </a:solidFill>
                <a:effectLst/>
                <a:latin typeface="arial" panose="020B0604020202020204" pitchFamily="34" charset="0"/>
              </a:rPr>
              <a:t>Vẫn vững lòng, bà dặn cháu đinh ninh:</a:t>
            </a:r>
            <a:br>
              <a:rPr lang="vi-VN" sz="2800" b="0" i="0">
                <a:solidFill>
                  <a:srgbClr val="333333"/>
                </a:solidFill>
                <a:effectLst/>
                <a:latin typeface="arial" panose="020B0604020202020204" pitchFamily="34" charset="0"/>
              </a:rPr>
            </a:br>
            <a:r>
              <a:rPr lang="vi-VN" sz="2800" b="0" i="0">
                <a:solidFill>
                  <a:srgbClr val="333333"/>
                </a:solidFill>
                <a:effectLst/>
                <a:latin typeface="arial" panose="020B0604020202020204" pitchFamily="34" charset="0"/>
              </a:rPr>
              <a:t>“Bố ở chiến khu, bố còn việc bố,</a:t>
            </a:r>
            <a:br>
              <a:rPr lang="vi-VN" sz="2800" b="0" i="0">
                <a:solidFill>
                  <a:srgbClr val="333333"/>
                </a:solidFill>
                <a:effectLst/>
                <a:latin typeface="arial" panose="020B0604020202020204" pitchFamily="34" charset="0"/>
              </a:rPr>
            </a:br>
            <a:r>
              <a:rPr lang="vi-VN" sz="2800" b="0" i="0">
                <a:solidFill>
                  <a:srgbClr val="333333"/>
                </a:solidFill>
                <a:effectLst/>
                <a:latin typeface="arial" panose="020B0604020202020204" pitchFamily="34" charset="0"/>
              </a:rPr>
              <a:t>Mày có viết thư chớ kể này kể nọ,</a:t>
            </a:r>
            <a:br>
              <a:rPr lang="vi-VN" sz="2800" b="0" i="0">
                <a:solidFill>
                  <a:srgbClr val="333333"/>
                </a:solidFill>
                <a:effectLst/>
                <a:latin typeface="arial" panose="020B0604020202020204" pitchFamily="34" charset="0"/>
              </a:rPr>
            </a:br>
            <a:r>
              <a:rPr lang="vi-VN" sz="2800" b="0" i="0">
                <a:solidFill>
                  <a:srgbClr val="333333"/>
                </a:solidFill>
                <a:effectLst/>
                <a:latin typeface="arial" panose="020B0604020202020204" pitchFamily="34" charset="0"/>
              </a:rPr>
              <a:t>Cứ bảo nhà vẫn được bình yên !”.</a:t>
            </a:r>
            <a:br>
              <a:rPr lang="vi-VN" sz="2800" b="0" i="0">
                <a:solidFill>
                  <a:srgbClr val="333333"/>
                </a:solidFill>
                <a:effectLst/>
                <a:latin typeface="arial" panose="020B0604020202020204" pitchFamily="34" charset="0"/>
              </a:rPr>
            </a:br>
            <a:endParaRPr lang="vi-VN" sz="2800"/>
          </a:p>
        </p:txBody>
      </p:sp>
      <p:sp>
        <p:nvSpPr>
          <p:cNvPr id="6" name="Ngoặc móc Phải 5">
            <a:extLst>
              <a:ext uri="{FF2B5EF4-FFF2-40B4-BE49-F238E27FC236}">
                <a16:creationId xmlns:a16="http://schemas.microsoft.com/office/drawing/2014/main" id="{E3FAA391-830C-BD43-949D-0BF4B9FCCE1F}"/>
              </a:ext>
            </a:extLst>
          </p:cNvPr>
          <p:cNvSpPr/>
          <p:nvPr/>
        </p:nvSpPr>
        <p:spPr>
          <a:xfrm>
            <a:off x="7391282" y="947615"/>
            <a:ext cx="692755" cy="32043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7" name="Hộp Văn bản 6">
            <a:extLst>
              <a:ext uri="{FF2B5EF4-FFF2-40B4-BE49-F238E27FC236}">
                <a16:creationId xmlns:a16="http://schemas.microsoft.com/office/drawing/2014/main" id="{403F93B8-84BC-0549-82B0-C9FE36A57048}"/>
              </a:ext>
            </a:extLst>
          </p:cNvPr>
          <p:cNvSpPr txBox="1"/>
          <p:nvPr/>
        </p:nvSpPr>
        <p:spPr>
          <a:xfrm>
            <a:off x="8316058" y="1746585"/>
            <a:ext cx="1828800" cy="1384995"/>
          </a:xfrm>
          <a:prstGeom prst="rect">
            <a:avLst/>
          </a:prstGeom>
          <a:noFill/>
        </p:spPr>
        <p:txBody>
          <a:bodyPr wrap="square" rtlCol="0">
            <a:spAutoFit/>
          </a:bodyPr>
          <a:lstStyle/>
          <a:p>
            <a:pPr algn="l"/>
            <a:r>
              <a:rPr lang="vi-VN" sz="2800" b="1">
                <a:solidFill>
                  <a:srgbClr val="FF0000"/>
                </a:solidFill>
              </a:rPr>
              <a:t>Kỉ niệm về năm giặc đốt làng.</a:t>
            </a:r>
          </a:p>
        </p:txBody>
      </p:sp>
    </p:spTree>
    <p:extLst>
      <p:ext uri="{BB962C8B-B14F-4D97-AF65-F5344CB8AC3E}">
        <p14:creationId xmlns:p14="http://schemas.microsoft.com/office/powerpoint/2010/main" val="202985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1">
            <a:extLst>
              <a:ext uri="{FF2B5EF4-FFF2-40B4-BE49-F238E27FC236}">
                <a16:creationId xmlns:a16="http://schemas.microsoft.com/office/drawing/2014/main" id="{F437CD7F-322A-C748-995C-3797211A21B6}"/>
              </a:ext>
            </a:extLst>
          </p:cNvPr>
          <p:cNvSpPr>
            <a:spLocks noGrp="1"/>
          </p:cNvSpPr>
          <p:nvPr>
            <p:ph type="title"/>
          </p:nvPr>
        </p:nvSpPr>
        <p:spPr>
          <a:xfrm>
            <a:off x="984250" y="313593"/>
            <a:ext cx="9906000" cy="1382156"/>
          </a:xfrm>
        </p:spPr>
        <p:txBody>
          <a:bodyPr/>
          <a:lstStyle/>
          <a:p>
            <a:r>
              <a:rPr lang="en-US"/>
              <a:t>                         BẾP LỬA</a:t>
            </a:r>
            <a:br>
              <a:rPr lang="en-US"/>
            </a:br>
            <a:r>
              <a:rPr lang="en-US"/>
              <a:t>                                      BẰNG VIỆT</a:t>
            </a:r>
            <a:endParaRPr lang="vi-VN"/>
          </a:p>
        </p:txBody>
      </p:sp>
      <p:sp>
        <p:nvSpPr>
          <p:cNvPr id="7" name="Hộp Văn bản 6">
            <a:extLst>
              <a:ext uri="{FF2B5EF4-FFF2-40B4-BE49-F238E27FC236}">
                <a16:creationId xmlns:a16="http://schemas.microsoft.com/office/drawing/2014/main" id="{15E3FC92-60D3-1840-A836-8C1505A3F079}"/>
              </a:ext>
            </a:extLst>
          </p:cNvPr>
          <p:cNvSpPr txBox="1"/>
          <p:nvPr/>
        </p:nvSpPr>
        <p:spPr>
          <a:xfrm>
            <a:off x="1540118" y="1600200"/>
            <a:ext cx="4223727" cy="400110"/>
          </a:xfrm>
          <a:prstGeom prst="rect">
            <a:avLst/>
          </a:prstGeom>
          <a:noFill/>
        </p:spPr>
        <p:txBody>
          <a:bodyPr wrap="square" rtlCol="0">
            <a:spAutoFit/>
          </a:bodyPr>
          <a:lstStyle/>
          <a:p>
            <a:pPr algn="l"/>
            <a:r>
              <a:rPr lang="en-US" sz="2000"/>
              <a:t>I,Tìm hiểu chung:</a:t>
            </a:r>
            <a:endParaRPr lang="vi-VN" sz="2000"/>
          </a:p>
        </p:txBody>
      </p:sp>
      <p:sp>
        <p:nvSpPr>
          <p:cNvPr id="8" name="Hộp Văn bản 7">
            <a:extLst>
              <a:ext uri="{FF2B5EF4-FFF2-40B4-BE49-F238E27FC236}">
                <a16:creationId xmlns:a16="http://schemas.microsoft.com/office/drawing/2014/main" id="{D351172D-AA1F-B645-BA4E-99A8B8665EAC}"/>
              </a:ext>
            </a:extLst>
          </p:cNvPr>
          <p:cNvSpPr txBox="1"/>
          <p:nvPr/>
        </p:nvSpPr>
        <p:spPr>
          <a:xfrm>
            <a:off x="1542560" y="2000310"/>
            <a:ext cx="1828800" cy="369332"/>
          </a:xfrm>
          <a:prstGeom prst="rect">
            <a:avLst/>
          </a:prstGeom>
          <a:noFill/>
        </p:spPr>
        <p:txBody>
          <a:bodyPr wrap="square" rtlCol="0">
            <a:spAutoFit/>
          </a:bodyPr>
          <a:lstStyle/>
          <a:p>
            <a:pPr algn="l"/>
            <a:r>
              <a:rPr lang="vi-VN"/>
              <a:t>II,Tìm hiểu chi tiết:</a:t>
            </a:r>
          </a:p>
        </p:txBody>
      </p:sp>
      <p:sp>
        <p:nvSpPr>
          <p:cNvPr id="9" name="Hộp Văn bản 8">
            <a:extLst>
              <a:ext uri="{FF2B5EF4-FFF2-40B4-BE49-F238E27FC236}">
                <a16:creationId xmlns:a16="http://schemas.microsoft.com/office/drawing/2014/main" id="{E5271109-E76A-7F40-91BF-2F3AD017BFCE}"/>
              </a:ext>
            </a:extLst>
          </p:cNvPr>
          <p:cNvSpPr txBox="1"/>
          <p:nvPr/>
        </p:nvSpPr>
        <p:spPr>
          <a:xfrm>
            <a:off x="1808773" y="2369642"/>
            <a:ext cx="5102958" cy="369332"/>
          </a:xfrm>
          <a:prstGeom prst="rect">
            <a:avLst/>
          </a:prstGeom>
          <a:noFill/>
        </p:spPr>
        <p:txBody>
          <a:bodyPr wrap="square" rtlCol="0">
            <a:spAutoFit/>
          </a:bodyPr>
          <a:lstStyle/>
          <a:p>
            <a:pPr algn="l"/>
            <a:r>
              <a:rPr lang="vi-VN"/>
              <a:t>1,Hình ảnh bếp lửa khơi nguồn  cảm xúc kỉ niệm về bà:</a:t>
            </a:r>
          </a:p>
        </p:txBody>
      </p:sp>
      <p:sp>
        <p:nvSpPr>
          <p:cNvPr id="11" name="Hộp Văn bản 10">
            <a:extLst>
              <a:ext uri="{FF2B5EF4-FFF2-40B4-BE49-F238E27FC236}">
                <a16:creationId xmlns:a16="http://schemas.microsoft.com/office/drawing/2014/main" id="{7FAA0D7E-FE57-AD44-AC86-C652ED87D1B9}"/>
              </a:ext>
            </a:extLst>
          </p:cNvPr>
          <p:cNvSpPr txBox="1"/>
          <p:nvPr/>
        </p:nvSpPr>
        <p:spPr>
          <a:xfrm>
            <a:off x="1808773" y="2797690"/>
            <a:ext cx="4699977" cy="369332"/>
          </a:xfrm>
          <a:prstGeom prst="rect">
            <a:avLst/>
          </a:prstGeom>
          <a:noFill/>
        </p:spPr>
        <p:txBody>
          <a:bodyPr wrap="square" rtlCol="0">
            <a:spAutoFit/>
          </a:bodyPr>
          <a:lstStyle/>
          <a:p>
            <a:pPr algn="l"/>
            <a:r>
              <a:rPr lang="vi-VN"/>
              <a:t>2,Những kỉ niệm tuổi thơ sống bên bà</a:t>
            </a:r>
          </a:p>
        </p:txBody>
      </p:sp>
      <p:sp>
        <p:nvSpPr>
          <p:cNvPr id="2" name="Hộp Văn bản 1">
            <a:extLst>
              <a:ext uri="{FF2B5EF4-FFF2-40B4-BE49-F238E27FC236}">
                <a16:creationId xmlns:a16="http://schemas.microsoft.com/office/drawing/2014/main" id="{DCE65A2F-B08E-EC43-9CD4-F7487FBB95EC}"/>
              </a:ext>
            </a:extLst>
          </p:cNvPr>
          <p:cNvSpPr txBox="1"/>
          <p:nvPr/>
        </p:nvSpPr>
        <p:spPr>
          <a:xfrm>
            <a:off x="2004157" y="3225738"/>
            <a:ext cx="3942862" cy="369332"/>
          </a:xfrm>
          <a:prstGeom prst="rect">
            <a:avLst/>
          </a:prstGeom>
          <a:noFill/>
        </p:spPr>
        <p:txBody>
          <a:bodyPr wrap="square" rtlCol="0">
            <a:spAutoFit/>
          </a:bodyPr>
          <a:lstStyle/>
          <a:p>
            <a:pPr algn="l"/>
            <a:r>
              <a:rPr lang="vi-VN"/>
              <a:t> a, Kỉ niệm năm lên 4 tuổi:</a:t>
            </a:r>
          </a:p>
        </p:txBody>
      </p:sp>
      <p:sp>
        <p:nvSpPr>
          <p:cNvPr id="10" name="Hộp Văn bản 9">
            <a:extLst>
              <a:ext uri="{FF2B5EF4-FFF2-40B4-BE49-F238E27FC236}">
                <a16:creationId xmlns:a16="http://schemas.microsoft.com/office/drawing/2014/main" id="{9A133523-8B09-E449-800A-9A685A41D955}"/>
              </a:ext>
            </a:extLst>
          </p:cNvPr>
          <p:cNvSpPr txBox="1"/>
          <p:nvPr/>
        </p:nvSpPr>
        <p:spPr>
          <a:xfrm>
            <a:off x="7197481" y="2105193"/>
            <a:ext cx="4994519" cy="1754326"/>
          </a:xfrm>
          <a:prstGeom prst="rect">
            <a:avLst/>
          </a:prstGeom>
          <a:noFill/>
        </p:spPr>
        <p:txBody>
          <a:bodyPr wrap="square">
            <a:spAutoFit/>
          </a:bodyPr>
          <a:lstStyle/>
          <a:p>
            <a:r>
              <a:rPr lang="vi-VN" sz="1800" i="0">
                <a:solidFill>
                  <a:srgbClr val="FF0000"/>
                </a:solidFill>
                <a:effectLst/>
                <a:latin typeface="arial" panose="020B0604020202020204" pitchFamily="34" charset="0"/>
              </a:rPr>
              <a:t>Lên bốn tuổi</a:t>
            </a:r>
            <a:r>
              <a:rPr lang="vi-VN" sz="1800" i="0">
                <a:solidFill>
                  <a:srgbClr val="333333"/>
                </a:solidFill>
                <a:effectLst/>
                <a:latin typeface="arial" panose="020B0604020202020204" pitchFamily="34" charset="0"/>
              </a:rPr>
              <a:t> cháu đã quen mùi khói,</a:t>
            </a:r>
            <a:br>
              <a:rPr lang="vi-VN" sz="1800" i="0">
                <a:solidFill>
                  <a:srgbClr val="333333"/>
                </a:solidFill>
                <a:effectLst/>
                <a:latin typeface="arial" panose="020B0604020202020204" pitchFamily="34" charset="0"/>
              </a:rPr>
            </a:br>
            <a:r>
              <a:rPr lang="vi-VN" sz="1800" i="0">
                <a:solidFill>
                  <a:srgbClr val="333333"/>
                </a:solidFill>
                <a:effectLst/>
                <a:latin typeface="arial" panose="020B0604020202020204" pitchFamily="34" charset="0"/>
              </a:rPr>
              <a:t>Năm ấy là năm đói mòn đói mỏi</a:t>
            </a:r>
            <a:br>
              <a:rPr lang="vi-VN" sz="1800" i="0">
                <a:solidFill>
                  <a:srgbClr val="333333"/>
                </a:solidFill>
                <a:effectLst/>
                <a:latin typeface="arial" panose="020B0604020202020204" pitchFamily="34" charset="0"/>
              </a:rPr>
            </a:br>
            <a:r>
              <a:rPr lang="vi-VN" sz="1800" i="0">
                <a:solidFill>
                  <a:srgbClr val="333333"/>
                </a:solidFill>
                <a:effectLst/>
                <a:latin typeface="arial" panose="020B0604020202020204" pitchFamily="34" charset="0"/>
              </a:rPr>
              <a:t>Bố đi đánh xe khô rạc ngựa gầy.</a:t>
            </a:r>
            <a:br>
              <a:rPr lang="vi-VN" sz="1800" i="0">
                <a:solidFill>
                  <a:srgbClr val="333333"/>
                </a:solidFill>
                <a:effectLst/>
                <a:latin typeface="arial" panose="020B0604020202020204" pitchFamily="34" charset="0"/>
              </a:rPr>
            </a:br>
            <a:r>
              <a:rPr lang="vi-VN" sz="1800" i="0">
                <a:solidFill>
                  <a:srgbClr val="333333"/>
                </a:solidFill>
                <a:effectLst/>
                <a:latin typeface="arial" panose="020B0604020202020204" pitchFamily="34" charset="0"/>
              </a:rPr>
              <a:t>Chỉ nhớ khói hun nhèm mắt cháu</a:t>
            </a:r>
            <a:br>
              <a:rPr lang="vi-VN" sz="1800" i="0">
                <a:solidFill>
                  <a:srgbClr val="333333"/>
                </a:solidFill>
                <a:effectLst/>
                <a:latin typeface="arial" panose="020B0604020202020204" pitchFamily="34" charset="0"/>
              </a:rPr>
            </a:br>
            <a:r>
              <a:rPr lang="vi-VN" sz="1800" i="0">
                <a:solidFill>
                  <a:srgbClr val="333333"/>
                </a:solidFill>
                <a:effectLst/>
                <a:latin typeface="arial" panose="020B0604020202020204" pitchFamily="34" charset="0"/>
              </a:rPr>
              <a:t>Nghĩ lại đến giờ sống mũi còn cay !</a:t>
            </a:r>
            <a:br>
              <a:rPr lang="vi-VN" sz="1800" i="0">
                <a:solidFill>
                  <a:srgbClr val="333333"/>
                </a:solidFill>
                <a:effectLst/>
                <a:latin typeface="arial" panose="020B0604020202020204" pitchFamily="34" charset="0"/>
              </a:rPr>
            </a:br>
            <a:endParaRPr lang="vi-VN"/>
          </a:p>
        </p:txBody>
      </p:sp>
      <p:cxnSp>
        <p:nvCxnSpPr>
          <p:cNvPr id="4" name="Đường kết nối Mũi tên Thẳng 3">
            <a:extLst>
              <a:ext uri="{FF2B5EF4-FFF2-40B4-BE49-F238E27FC236}">
                <a16:creationId xmlns:a16="http://schemas.microsoft.com/office/drawing/2014/main" id="{D283722B-98B3-9240-A48F-4A99073AE41A}"/>
              </a:ext>
            </a:extLst>
          </p:cNvPr>
          <p:cNvCxnSpPr>
            <a:cxnSpLocks/>
          </p:cNvCxnSpPr>
          <p:nvPr/>
        </p:nvCxnSpPr>
        <p:spPr>
          <a:xfrm>
            <a:off x="6911731" y="2310926"/>
            <a:ext cx="0" cy="416118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4" name="Bong bóng Lời nói: Hình bầu dục 13">
            <a:extLst>
              <a:ext uri="{FF2B5EF4-FFF2-40B4-BE49-F238E27FC236}">
                <a16:creationId xmlns:a16="http://schemas.microsoft.com/office/drawing/2014/main" id="{639E326C-6A6F-9D4B-A403-8B5E948B1F4E}"/>
              </a:ext>
            </a:extLst>
          </p:cNvPr>
          <p:cNvSpPr/>
          <p:nvPr/>
        </p:nvSpPr>
        <p:spPr>
          <a:xfrm>
            <a:off x="5166945" y="2824900"/>
            <a:ext cx="2929303" cy="194981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a:p>
            <a:pPr algn="ctr"/>
            <a:r>
              <a:rPr lang="vi-VN" sz="2400"/>
              <a:t>Kỉ niệm khi cháu lên 4 tuổi có gì đáng chú ý.</a:t>
            </a:r>
          </a:p>
        </p:txBody>
      </p:sp>
    </p:spTree>
    <p:extLst>
      <p:ext uri="{BB962C8B-B14F-4D97-AF65-F5344CB8AC3E}">
        <p14:creationId xmlns:p14="http://schemas.microsoft.com/office/powerpoint/2010/main" val="395773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4" grpId="0" animBg="1"/>
      <p:bldP spid="1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1">
            <a:extLst>
              <a:ext uri="{FF2B5EF4-FFF2-40B4-BE49-F238E27FC236}">
                <a16:creationId xmlns:a16="http://schemas.microsoft.com/office/drawing/2014/main" id="{F437CD7F-322A-C748-995C-3797211A21B6}"/>
              </a:ext>
            </a:extLst>
          </p:cNvPr>
          <p:cNvSpPr>
            <a:spLocks noGrp="1"/>
          </p:cNvSpPr>
          <p:nvPr>
            <p:ph type="title"/>
          </p:nvPr>
        </p:nvSpPr>
        <p:spPr>
          <a:xfrm>
            <a:off x="984250" y="313593"/>
            <a:ext cx="9906000" cy="1382156"/>
          </a:xfrm>
        </p:spPr>
        <p:txBody>
          <a:bodyPr/>
          <a:lstStyle/>
          <a:p>
            <a:r>
              <a:rPr lang="en-US"/>
              <a:t>                         BẾP LỬA</a:t>
            </a:r>
            <a:br>
              <a:rPr lang="en-US"/>
            </a:br>
            <a:r>
              <a:rPr lang="en-US"/>
              <a:t>                                      BẰNG VIỆT</a:t>
            </a:r>
            <a:endParaRPr lang="vi-VN"/>
          </a:p>
        </p:txBody>
      </p:sp>
      <p:sp>
        <p:nvSpPr>
          <p:cNvPr id="7" name="Hộp Văn bản 6">
            <a:extLst>
              <a:ext uri="{FF2B5EF4-FFF2-40B4-BE49-F238E27FC236}">
                <a16:creationId xmlns:a16="http://schemas.microsoft.com/office/drawing/2014/main" id="{15E3FC92-60D3-1840-A836-8C1505A3F079}"/>
              </a:ext>
            </a:extLst>
          </p:cNvPr>
          <p:cNvSpPr txBox="1"/>
          <p:nvPr/>
        </p:nvSpPr>
        <p:spPr>
          <a:xfrm>
            <a:off x="1540118" y="1600200"/>
            <a:ext cx="4223727" cy="400110"/>
          </a:xfrm>
          <a:prstGeom prst="rect">
            <a:avLst/>
          </a:prstGeom>
          <a:noFill/>
        </p:spPr>
        <p:txBody>
          <a:bodyPr wrap="square" rtlCol="0">
            <a:spAutoFit/>
          </a:bodyPr>
          <a:lstStyle/>
          <a:p>
            <a:pPr algn="l"/>
            <a:r>
              <a:rPr lang="en-US" sz="2000"/>
              <a:t>I,Tìm hiểu chung:</a:t>
            </a:r>
            <a:endParaRPr lang="vi-VN" sz="2000"/>
          </a:p>
        </p:txBody>
      </p:sp>
      <p:sp>
        <p:nvSpPr>
          <p:cNvPr id="8" name="Hộp Văn bản 7">
            <a:extLst>
              <a:ext uri="{FF2B5EF4-FFF2-40B4-BE49-F238E27FC236}">
                <a16:creationId xmlns:a16="http://schemas.microsoft.com/office/drawing/2014/main" id="{D351172D-AA1F-B645-BA4E-99A8B8665EAC}"/>
              </a:ext>
            </a:extLst>
          </p:cNvPr>
          <p:cNvSpPr txBox="1"/>
          <p:nvPr/>
        </p:nvSpPr>
        <p:spPr>
          <a:xfrm>
            <a:off x="1542560" y="2000310"/>
            <a:ext cx="1828800" cy="369332"/>
          </a:xfrm>
          <a:prstGeom prst="rect">
            <a:avLst/>
          </a:prstGeom>
          <a:noFill/>
        </p:spPr>
        <p:txBody>
          <a:bodyPr wrap="square" rtlCol="0">
            <a:spAutoFit/>
          </a:bodyPr>
          <a:lstStyle/>
          <a:p>
            <a:pPr algn="l"/>
            <a:r>
              <a:rPr lang="vi-VN"/>
              <a:t>II,Tìm hiểu chi tiết:</a:t>
            </a:r>
          </a:p>
        </p:txBody>
      </p:sp>
      <p:sp>
        <p:nvSpPr>
          <p:cNvPr id="9" name="Hộp Văn bản 8">
            <a:extLst>
              <a:ext uri="{FF2B5EF4-FFF2-40B4-BE49-F238E27FC236}">
                <a16:creationId xmlns:a16="http://schemas.microsoft.com/office/drawing/2014/main" id="{E5271109-E76A-7F40-91BF-2F3AD017BFCE}"/>
              </a:ext>
            </a:extLst>
          </p:cNvPr>
          <p:cNvSpPr txBox="1"/>
          <p:nvPr/>
        </p:nvSpPr>
        <p:spPr>
          <a:xfrm>
            <a:off x="1808773" y="2369642"/>
            <a:ext cx="5102958" cy="369332"/>
          </a:xfrm>
          <a:prstGeom prst="rect">
            <a:avLst/>
          </a:prstGeom>
          <a:noFill/>
        </p:spPr>
        <p:txBody>
          <a:bodyPr wrap="square" rtlCol="0">
            <a:spAutoFit/>
          </a:bodyPr>
          <a:lstStyle/>
          <a:p>
            <a:pPr algn="l"/>
            <a:r>
              <a:rPr lang="vi-VN"/>
              <a:t>1,Hình ảnh bếp lửa khơi nguồn  cảm xúc kỉ niệm về bà:</a:t>
            </a:r>
          </a:p>
        </p:txBody>
      </p:sp>
      <p:sp>
        <p:nvSpPr>
          <p:cNvPr id="11" name="Hộp Văn bản 10">
            <a:extLst>
              <a:ext uri="{FF2B5EF4-FFF2-40B4-BE49-F238E27FC236}">
                <a16:creationId xmlns:a16="http://schemas.microsoft.com/office/drawing/2014/main" id="{7FAA0D7E-FE57-AD44-AC86-C652ED87D1B9}"/>
              </a:ext>
            </a:extLst>
          </p:cNvPr>
          <p:cNvSpPr txBox="1"/>
          <p:nvPr/>
        </p:nvSpPr>
        <p:spPr>
          <a:xfrm>
            <a:off x="1808773" y="2797690"/>
            <a:ext cx="4699977" cy="369332"/>
          </a:xfrm>
          <a:prstGeom prst="rect">
            <a:avLst/>
          </a:prstGeom>
          <a:noFill/>
        </p:spPr>
        <p:txBody>
          <a:bodyPr wrap="square" rtlCol="0">
            <a:spAutoFit/>
          </a:bodyPr>
          <a:lstStyle/>
          <a:p>
            <a:pPr algn="l"/>
            <a:r>
              <a:rPr lang="vi-VN"/>
              <a:t>2,Những kỉ niệm tuổi thơ sống bên bà</a:t>
            </a:r>
          </a:p>
        </p:txBody>
      </p:sp>
      <p:sp>
        <p:nvSpPr>
          <p:cNvPr id="2" name="Hộp Văn bản 1">
            <a:extLst>
              <a:ext uri="{FF2B5EF4-FFF2-40B4-BE49-F238E27FC236}">
                <a16:creationId xmlns:a16="http://schemas.microsoft.com/office/drawing/2014/main" id="{DCE65A2F-B08E-EC43-9CD4-F7487FBB95EC}"/>
              </a:ext>
            </a:extLst>
          </p:cNvPr>
          <p:cNvSpPr txBox="1"/>
          <p:nvPr/>
        </p:nvSpPr>
        <p:spPr>
          <a:xfrm>
            <a:off x="2004157" y="3225738"/>
            <a:ext cx="3942862" cy="369332"/>
          </a:xfrm>
          <a:prstGeom prst="rect">
            <a:avLst/>
          </a:prstGeom>
          <a:noFill/>
        </p:spPr>
        <p:txBody>
          <a:bodyPr wrap="square" rtlCol="0">
            <a:spAutoFit/>
          </a:bodyPr>
          <a:lstStyle/>
          <a:p>
            <a:pPr algn="l"/>
            <a:r>
              <a:rPr lang="vi-VN"/>
              <a:t> a, Kỉ niệm năm lên 4 tuổi:</a:t>
            </a:r>
          </a:p>
        </p:txBody>
      </p:sp>
      <p:sp>
        <p:nvSpPr>
          <p:cNvPr id="10" name="Hộp Văn bản 9">
            <a:extLst>
              <a:ext uri="{FF2B5EF4-FFF2-40B4-BE49-F238E27FC236}">
                <a16:creationId xmlns:a16="http://schemas.microsoft.com/office/drawing/2014/main" id="{9A133523-8B09-E449-800A-9A685A41D955}"/>
              </a:ext>
            </a:extLst>
          </p:cNvPr>
          <p:cNvSpPr txBox="1"/>
          <p:nvPr/>
        </p:nvSpPr>
        <p:spPr>
          <a:xfrm>
            <a:off x="7197481" y="2105193"/>
            <a:ext cx="4994519" cy="1754326"/>
          </a:xfrm>
          <a:prstGeom prst="rect">
            <a:avLst/>
          </a:prstGeom>
          <a:noFill/>
        </p:spPr>
        <p:txBody>
          <a:bodyPr wrap="square">
            <a:spAutoFit/>
          </a:bodyPr>
          <a:lstStyle/>
          <a:p>
            <a:r>
              <a:rPr lang="vi-VN" sz="1800" i="0">
                <a:solidFill>
                  <a:srgbClr val="FF0000"/>
                </a:solidFill>
                <a:effectLst/>
                <a:latin typeface="arial" panose="020B0604020202020204" pitchFamily="34" charset="0"/>
              </a:rPr>
              <a:t>Lên bốn tuổi</a:t>
            </a:r>
            <a:r>
              <a:rPr lang="vi-VN" sz="1800" i="0">
                <a:solidFill>
                  <a:srgbClr val="333333"/>
                </a:solidFill>
                <a:effectLst/>
                <a:latin typeface="arial" panose="020B0604020202020204" pitchFamily="34" charset="0"/>
              </a:rPr>
              <a:t> cháu đã quen mùi khói,</a:t>
            </a:r>
            <a:br>
              <a:rPr lang="vi-VN" sz="1800" i="0">
                <a:solidFill>
                  <a:srgbClr val="333333"/>
                </a:solidFill>
                <a:effectLst/>
                <a:latin typeface="arial" panose="020B0604020202020204" pitchFamily="34" charset="0"/>
              </a:rPr>
            </a:br>
            <a:r>
              <a:rPr lang="vi-VN" sz="1800" i="0">
                <a:solidFill>
                  <a:srgbClr val="333333"/>
                </a:solidFill>
                <a:effectLst/>
                <a:latin typeface="arial" panose="020B0604020202020204" pitchFamily="34" charset="0"/>
              </a:rPr>
              <a:t>Năm ấy là năm </a:t>
            </a:r>
            <a:r>
              <a:rPr lang="vi-VN" sz="1800" i="0">
                <a:solidFill>
                  <a:srgbClr val="FF0000"/>
                </a:solidFill>
                <a:effectLst/>
                <a:latin typeface="arial" panose="020B0604020202020204" pitchFamily="34" charset="0"/>
              </a:rPr>
              <a:t>đói mòn đói mỏi</a:t>
            </a:r>
            <a:br>
              <a:rPr lang="vi-VN" sz="1800" i="0">
                <a:solidFill>
                  <a:srgbClr val="333333"/>
                </a:solidFill>
                <a:effectLst/>
                <a:latin typeface="arial" panose="020B0604020202020204" pitchFamily="34" charset="0"/>
              </a:rPr>
            </a:br>
            <a:r>
              <a:rPr lang="vi-VN" sz="1800" i="0">
                <a:solidFill>
                  <a:srgbClr val="333333"/>
                </a:solidFill>
                <a:effectLst/>
                <a:latin typeface="arial" panose="020B0604020202020204" pitchFamily="34" charset="0"/>
              </a:rPr>
              <a:t>Bố đi đánh xe khô rạc ngựa gầy.</a:t>
            </a:r>
            <a:br>
              <a:rPr lang="vi-VN" sz="1800" i="0">
                <a:solidFill>
                  <a:srgbClr val="333333"/>
                </a:solidFill>
                <a:effectLst/>
                <a:latin typeface="arial" panose="020B0604020202020204" pitchFamily="34" charset="0"/>
              </a:rPr>
            </a:br>
            <a:r>
              <a:rPr lang="vi-VN" sz="1800" i="0">
                <a:solidFill>
                  <a:srgbClr val="333333"/>
                </a:solidFill>
                <a:effectLst/>
                <a:latin typeface="arial" panose="020B0604020202020204" pitchFamily="34" charset="0"/>
              </a:rPr>
              <a:t>Chỉ nhớ khói hun nhèm mắt cháu</a:t>
            </a:r>
            <a:br>
              <a:rPr lang="vi-VN" sz="1800" i="0">
                <a:solidFill>
                  <a:srgbClr val="333333"/>
                </a:solidFill>
                <a:effectLst/>
                <a:latin typeface="arial" panose="020B0604020202020204" pitchFamily="34" charset="0"/>
              </a:rPr>
            </a:br>
            <a:r>
              <a:rPr lang="vi-VN" sz="1800" i="0">
                <a:solidFill>
                  <a:srgbClr val="333333"/>
                </a:solidFill>
                <a:effectLst/>
                <a:latin typeface="arial" panose="020B0604020202020204" pitchFamily="34" charset="0"/>
              </a:rPr>
              <a:t>Nghĩ lại đến giờ sống mũi còn cay !</a:t>
            </a:r>
            <a:br>
              <a:rPr lang="vi-VN" sz="1800" i="0">
                <a:solidFill>
                  <a:srgbClr val="333333"/>
                </a:solidFill>
                <a:effectLst/>
                <a:latin typeface="arial" panose="020B0604020202020204" pitchFamily="34" charset="0"/>
              </a:rPr>
            </a:br>
            <a:endParaRPr lang="vi-VN"/>
          </a:p>
        </p:txBody>
      </p:sp>
      <p:cxnSp>
        <p:nvCxnSpPr>
          <p:cNvPr id="4" name="Đường kết nối Mũi tên Thẳng 3">
            <a:extLst>
              <a:ext uri="{FF2B5EF4-FFF2-40B4-BE49-F238E27FC236}">
                <a16:creationId xmlns:a16="http://schemas.microsoft.com/office/drawing/2014/main" id="{D283722B-98B3-9240-A48F-4A99073AE41A}"/>
              </a:ext>
            </a:extLst>
          </p:cNvPr>
          <p:cNvCxnSpPr>
            <a:cxnSpLocks/>
          </p:cNvCxnSpPr>
          <p:nvPr/>
        </p:nvCxnSpPr>
        <p:spPr>
          <a:xfrm>
            <a:off x="6911731" y="2310926"/>
            <a:ext cx="0" cy="416118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3" name="Hộp Văn bản 2">
            <a:extLst>
              <a:ext uri="{FF2B5EF4-FFF2-40B4-BE49-F238E27FC236}">
                <a16:creationId xmlns:a16="http://schemas.microsoft.com/office/drawing/2014/main" id="{88C6DEE6-E62B-DB4D-BC01-A2C05D95F7D0}"/>
              </a:ext>
            </a:extLst>
          </p:cNvPr>
          <p:cNvSpPr txBox="1"/>
          <p:nvPr/>
        </p:nvSpPr>
        <p:spPr>
          <a:xfrm>
            <a:off x="7221903" y="3951898"/>
            <a:ext cx="3780685" cy="707886"/>
          </a:xfrm>
          <a:prstGeom prst="rect">
            <a:avLst/>
          </a:prstGeom>
          <a:noFill/>
        </p:spPr>
        <p:txBody>
          <a:bodyPr wrap="square" rtlCol="0">
            <a:spAutoFit/>
          </a:bodyPr>
          <a:lstStyle/>
          <a:p>
            <a:pPr algn="l"/>
            <a:r>
              <a:rPr lang="vi-VN" sz="2000"/>
              <a:t>-</a:t>
            </a:r>
            <a:r>
              <a:rPr lang="vi-VN" sz="2000" b="1">
                <a:solidFill>
                  <a:srgbClr val="FF0000"/>
                </a:solidFill>
              </a:rPr>
              <a:t> Đói mòn đói mỏi:</a:t>
            </a:r>
            <a:r>
              <a:rPr lang="vi-VN" sz="2000"/>
              <a:t> Cái đói dai dẳng và mòn mỏi khắp chốn thôn quê.</a:t>
            </a:r>
          </a:p>
        </p:txBody>
      </p:sp>
      <p:sp>
        <p:nvSpPr>
          <p:cNvPr id="6" name="Hộp Văn bản 5">
            <a:extLst>
              <a:ext uri="{FF2B5EF4-FFF2-40B4-BE49-F238E27FC236}">
                <a16:creationId xmlns:a16="http://schemas.microsoft.com/office/drawing/2014/main" id="{AE5424E4-F028-6C49-8599-087C80E0AC53}"/>
              </a:ext>
            </a:extLst>
          </p:cNvPr>
          <p:cNvSpPr txBox="1"/>
          <p:nvPr/>
        </p:nvSpPr>
        <p:spPr>
          <a:xfrm>
            <a:off x="2146788" y="3595069"/>
            <a:ext cx="3949212" cy="923330"/>
          </a:xfrm>
          <a:prstGeom prst="rect">
            <a:avLst/>
          </a:prstGeom>
          <a:noFill/>
        </p:spPr>
        <p:txBody>
          <a:bodyPr wrap="square" rtlCol="0">
            <a:spAutoFit/>
          </a:bodyPr>
          <a:lstStyle/>
          <a:p>
            <a:pPr algn="l"/>
            <a:r>
              <a:rPr lang="vi-VN" dirty="0"/>
              <a:t>-Đói mòn,đói mỏi:Hình ảnh tả thực, miêu tả rõ nét nhất về nạn đói</a:t>
            </a:r>
            <a:r>
              <a:rPr lang="en-US" dirty="0"/>
              <a:t> 1945</a:t>
            </a:r>
            <a:r>
              <a:rPr lang="vi-VN" dirty="0"/>
              <a:t> – một thời lịch sử đau thương của dân tộc.</a:t>
            </a:r>
          </a:p>
        </p:txBody>
      </p:sp>
    </p:spTree>
    <p:extLst>
      <p:ext uri="{BB962C8B-B14F-4D97-AF65-F5344CB8AC3E}">
        <p14:creationId xmlns:p14="http://schemas.microsoft.com/office/powerpoint/2010/main" val="188761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1">
            <a:extLst>
              <a:ext uri="{FF2B5EF4-FFF2-40B4-BE49-F238E27FC236}">
                <a16:creationId xmlns:a16="http://schemas.microsoft.com/office/drawing/2014/main" id="{F437CD7F-322A-C748-995C-3797211A21B6}"/>
              </a:ext>
            </a:extLst>
          </p:cNvPr>
          <p:cNvSpPr>
            <a:spLocks noGrp="1"/>
          </p:cNvSpPr>
          <p:nvPr>
            <p:ph type="title"/>
          </p:nvPr>
        </p:nvSpPr>
        <p:spPr>
          <a:xfrm>
            <a:off x="984250" y="313593"/>
            <a:ext cx="9906000" cy="1382156"/>
          </a:xfrm>
        </p:spPr>
        <p:txBody>
          <a:bodyPr/>
          <a:lstStyle/>
          <a:p>
            <a:r>
              <a:rPr lang="en-US"/>
              <a:t>                         BẾP LỬA</a:t>
            </a:r>
            <a:br>
              <a:rPr lang="en-US"/>
            </a:br>
            <a:r>
              <a:rPr lang="en-US"/>
              <a:t>                                      BẰNG VIỆT</a:t>
            </a:r>
            <a:endParaRPr lang="vi-VN"/>
          </a:p>
        </p:txBody>
      </p:sp>
      <p:sp>
        <p:nvSpPr>
          <p:cNvPr id="7" name="Hộp Văn bản 6">
            <a:extLst>
              <a:ext uri="{FF2B5EF4-FFF2-40B4-BE49-F238E27FC236}">
                <a16:creationId xmlns:a16="http://schemas.microsoft.com/office/drawing/2014/main" id="{15E3FC92-60D3-1840-A836-8C1505A3F079}"/>
              </a:ext>
            </a:extLst>
          </p:cNvPr>
          <p:cNvSpPr txBox="1"/>
          <p:nvPr/>
        </p:nvSpPr>
        <p:spPr>
          <a:xfrm>
            <a:off x="1540118" y="1600200"/>
            <a:ext cx="4223727" cy="400110"/>
          </a:xfrm>
          <a:prstGeom prst="rect">
            <a:avLst/>
          </a:prstGeom>
          <a:noFill/>
        </p:spPr>
        <p:txBody>
          <a:bodyPr wrap="square" rtlCol="0">
            <a:spAutoFit/>
          </a:bodyPr>
          <a:lstStyle/>
          <a:p>
            <a:pPr algn="l"/>
            <a:r>
              <a:rPr lang="en-US" sz="2000"/>
              <a:t>I,Tìm hiểu chung:</a:t>
            </a:r>
            <a:endParaRPr lang="vi-VN" sz="2000"/>
          </a:p>
        </p:txBody>
      </p:sp>
      <p:sp>
        <p:nvSpPr>
          <p:cNvPr id="8" name="Hộp Văn bản 7">
            <a:extLst>
              <a:ext uri="{FF2B5EF4-FFF2-40B4-BE49-F238E27FC236}">
                <a16:creationId xmlns:a16="http://schemas.microsoft.com/office/drawing/2014/main" id="{D351172D-AA1F-B645-BA4E-99A8B8665EAC}"/>
              </a:ext>
            </a:extLst>
          </p:cNvPr>
          <p:cNvSpPr txBox="1"/>
          <p:nvPr/>
        </p:nvSpPr>
        <p:spPr>
          <a:xfrm>
            <a:off x="1542560" y="2000310"/>
            <a:ext cx="1828800" cy="369332"/>
          </a:xfrm>
          <a:prstGeom prst="rect">
            <a:avLst/>
          </a:prstGeom>
          <a:noFill/>
        </p:spPr>
        <p:txBody>
          <a:bodyPr wrap="square" rtlCol="0">
            <a:spAutoFit/>
          </a:bodyPr>
          <a:lstStyle/>
          <a:p>
            <a:pPr algn="l"/>
            <a:r>
              <a:rPr lang="vi-VN"/>
              <a:t>II,Tìm hiểu chi tiết:</a:t>
            </a:r>
          </a:p>
        </p:txBody>
      </p:sp>
      <p:sp>
        <p:nvSpPr>
          <p:cNvPr id="9" name="Hộp Văn bản 8">
            <a:extLst>
              <a:ext uri="{FF2B5EF4-FFF2-40B4-BE49-F238E27FC236}">
                <a16:creationId xmlns:a16="http://schemas.microsoft.com/office/drawing/2014/main" id="{E5271109-E76A-7F40-91BF-2F3AD017BFCE}"/>
              </a:ext>
            </a:extLst>
          </p:cNvPr>
          <p:cNvSpPr txBox="1"/>
          <p:nvPr/>
        </p:nvSpPr>
        <p:spPr>
          <a:xfrm>
            <a:off x="1808773" y="2369642"/>
            <a:ext cx="5102958" cy="369332"/>
          </a:xfrm>
          <a:prstGeom prst="rect">
            <a:avLst/>
          </a:prstGeom>
          <a:noFill/>
        </p:spPr>
        <p:txBody>
          <a:bodyPr wrap="square" rtlCol="0">
            <a:spAutoFit/>
          </a:bodyPr>
          <a:lstStyle/>
          <a:p>
            <a:pPr algn="l"/>
            <a:r>
              <a:rPr lang="vi-VN"/>
              <a:t>1,Hình ảnh bếp lửa khơi nguồn  cảm xúc kỉ niệm về bà:</a:t>
            </a:r>
          </a:p>
        </p:txBody>
      </p:sp>
      <p:sp>
        <p:nvSpPr>
          <p:cNvPr id="11" name="Hộp Văn bản 10">
            <a:extLst>
              <a:ext uri="{FF2B5EF4-FFF2-40B4-BE49-F238E27FC236}">
                <a16:creationId xmlns:a16="http://schemas.microsoft.com/office/drawing/2014/main" id="{7FAA0D7E-FE57-AD44-AC86-C652ED87D1B9}"/>
              </a:ext>
            </a:extLst>
          </p:cNvPr>
          <p:cNvSpPr txBox="1"/>
          <p:nvPr/>
        </p:nvSpPr>
        <p:spPr>
          <a:xfrm>
            <a:off x="1808773" y="2797690"/>
            <a:ext cx="4699977" cy="369332"/>
          </a:xfrm>
          <a:prstGeom prst="rect">
            <a:avLst/>
          </a:prstGeom>
          <a:noFill/>
        </p:spPr>
        <p:txBody>
          <a:bodyPr wrap="square" rtlCol="0">
            <a:spAutoFit/>
          </a:bodyPr>
          <a:lstStyle/>
          <a:p>
            <a:pPr algn="l"/>
            <a:r>
              <a:rPr lang="vi-VN"/>
              <a:t>2,Những kỉ niệm tuổi thơ sống bên bà</a:t>
            </a:r>
          </a:p>
        </p:txBody>
      </p:sp>
      <p:sp>
        <p:nvSpPr>
          <p:cNvPr id="2" name="Hộp Văn bản 1">
            <a:extLst>
              <a:ext uri="{FF2B5EF4-FFF2-40B4-BE49-F238E27FC236}">
                <a16:creationId xmlns:a16="http://schemas.microsoft.com/office/drawing/2014/main" id="{DCE65A2F-B08E-EC43-9CD4-F7487FBB95EC}"/>
              </a:ext>
            </a:extLst>
          </p:cNvPr>
          <p:cNvSpPr txBox="1"/>
          <p:nvPr/>
        </p:nvSpPr>
        <p:spPr>
          <a:xfrm>
            <a:off x="2004157" y="3225738"/>
            <a:ext cx="3942862" cy="369332"/>
          </a:xfrm>
          <a:prstGeom prst="rect">
            <a:avLst/>
          </a:prstGeom>
          <a:noFill/>
        </p:spPr>
        <p:txBody>
          <a:bodyPr wrap="square" rtlCol="0">
            <a:spAutoFit/>
          </a:bodyPr>
          <a:lstStyle/>
          <a:p>
            <a:pPr algn="l"/>
            <a:r>
              <a:rPr lang="vi-VN"/>
              <a:t> a, Kỉ niệm năm lên 4 tuổi:</a:t>
            </a:r>
          </a:p>
        </p:txBody>
      </p:sp>
      <p:sp>
        <p:nvSpPr>
          <p:cNvPr id="10" name="Hộp Văn bản 9">
            <a:extLst>
              <a:ext uri="{FF2B5EF4-FFF2-40B4-BE49-F238E27FC236}">
                <a16:creationId xmlns:a16="http://schemas.microsoft.com/office/drawing/2014/main" id="{9A133523-8B09-E449-800A-9A685A41D955}"/>
              </a:ext>
            </a:extLst>
          </p:cNvPr>
          <p:cNvSpPr txBox="1"/>
          <p:nvPr/>
        </p:nvSpPr>
        <p:spPr>
          <a:xfrm>
            <a:off x="7197481" y="2105193"/>
            <a:ext cx="4994519" cy="1754326"/>
          </a:xfrm>
          <a:prstGeom prst="rect">
            <a:avLst/>
          </a:prstGeom>
          <a:noFill/>
        </p:spPr>
        <p:txBody>
          <a:bodyPr wrap="square">
            <a:spAutoFit/>
          </a:bodyPr>
          <a:lstStyle/>
          <a:p>
            <a:r>
              <a:rPr lang="vi-VN" sz="1800" i="0">
                <a:solidFill>
                  <a:srgbClr val="FF0000"/>
                </a:solidFill>
                <a:effectLst/>
                <a:latin typeface="arial" panose="020B0604020202020204" pitchFamily="34" charset="0"/>
              </a:rPr>
              <a:t>Lên bốn tuổi</a:t>
            </a:r>
            <a:r>
              <a:rPr lang="vi-VN" sz="1800" i="0">
                <a:solidFill>
                  <a:srgbClr val="333333"/>
                </a:solidFill>
                <a:effectLst/>
                <a:latin typeface="arial" panose="020B0604020202020204" pitchFamily="34" charset="0"/>
              </a:rPr>
              <a:t> cháu đã quen mùi khói,</a:t>
            </a:r>
            <a:br>
              <a:rPr lang="vi-VN" sz="1800" i="0">
                <a:solidFill>
                  <a:srgbClr val="333333"/>
                </a:solidFill>
                <a:effectLst/>
                <a:latin typeface="arial" panose="020B0604020202020204" pitchFamily="34" charset="0"/>
              </a:rPr>
            </a:br>
            <a:r>
              <a:rPr lang="vi-VN" sz="1800" i="0">
                <a:solidFill>
                  <a:srgbClr val="333333"/>
                </a:solidFill>
                <a:effectLst/>
                <a:latin typeface="arial" panose="020B0604020202020204" pitchFamily="34" charset="0"/>
              </a:rPr>
              <a:t>Năm ấy là năm </a:t>
            </a:r>
            <a:r>
              <a:rPr lang="vi-VN" sz="1800" i="0">
                <a:solidFill>
                  <a:srgbClr val="FF0000"/>
                </a:solidFill>
                <a:effectLst/>
                <a:latin typeface="arial" panose="020B0604020202020204" pitchFamily="34" charset="0"/>
              </a:rPr>
              <a:t>đói mòn đói mỏi</a:t>
            </a:r>
            <a:br>
              <a:rPr lang="vi-VN" sz="1800" i="0">
                <a:solidFill>
                  <a:srgbClr val="333333"/>
                </a:solidFill>
                <a:effectLst/>
                <a:latin typeface="arial" panose="020B0604020202020204" pitchFamily="34" charset="0"/>
              </a:rPr>
            </a:br>
            <a:r>
              <a:rPr lang="vi-VN" sz="1800" i="0">
                <a:solidFill>
                  <a:srgbClr val="333333"/>
                </a:solidFill>
                <a:effectLst/>
                <a:latin typeface="arial" panose="020B0604020202020204" pitchFamily="34" charset="0"/>
              </a:rPr>
              <a:t>Bố đi đánh xe khô rạc ngựa gầy.</a:t>
            </a:r>
            <a:br>
              <a:rPr lang="vi-VN" sz="1800" i="0">
                <a:solidFill>
                  <a:srgbClr val="333333"/>
                </a:solidFill>
                <a:effectLst/>
                <a:latin typeface="arial" panose="020B0604020202020204" pitchFamily="34" charset="0"/>
              </a:rPr>
            </a:br>
            <a:r>
              <a:rPr lang="vi-VN" sz="1800" i="0">
                <a:solidFill>
                  <a:srgbClr val="333333"/>
                </a:solidFill>
                <a:effectLst/>
                <a:latin typeface="arial" panose="020B0604020202020204" pitchFamily="34" charset="0"/>
              </a:rPr>
              <a:t>Chỉ nhớ </a:t>
            </a:r>
            <a:r>
              <a:rPr lang="vi-VN" sz="1800" i="0">
                <a:solidFill>
                  <a:srgbClr val="FF0000"/>
                </a:solidFill>
                <a:effectLst/>
                <a:latin typeface="arial" panose="020B0604020202020204" pitchFamily="34" charset="0"/>
              </a:rPr>
              <a:t>khói hun nhèm mắt cháu</a:t>
            </a:r>
            <a:br>
              <a:rPr lang="vi-VN" sz="1800" i="0">
                <a:solidFill>
                  <a:srgbClr val="333333"/>
                </a:solidFill>
                <a:effectLst/>
                <a:latin typeface="arial" panose="020B0604020202020204" pitchFamily="34" charset="0"/>
              </a:rPr>
            </a:br>
            <a:r>
              <a:rPr lang="vi-VN" sz="1800" i="0">
                <a:solidFill>
                  <a:srgbClr val="333333"/>
                </a:solidFill>
                <a:effectLst/>
                <a:latin typeface="arial" panose="020B0604020202020204" pitchFamily="34" charset="0"/>
              </a:rPr>
              <a:t>Nghĩ lại đến giờ sống mũi còn cay !</a:t>
            </a:r>
            <a:br>
              <a:rPr lang="vi-VN" sz="1800" i="0">
                <a:solidFill>
                  <a:srgbClr val="333333"/>
                </a:solidFill>
                <a:effectLst/>
                <a:latin typeface="arial" panose="020B0604020202020204" pitchFamily="34" charset="0"/>
              </a:rPr>
            </a:br>
            <a:endParaRPr lang="vi-VN"/>
          </a:p>
        </p:txBody>
      </p:sp>
      <p:cxnSp>
        <p:nvCxnSpPr>
          <p:cNvPr id="4" name="Đường kết nối Mũi tên Thẳng 3">
            <a:extLst>
              <a:ext uri="{FF2B5EF4-FFF2-40B4-BE49-F238E27FC236}">
                <a16:creationId xmlns:a16="http://schemas.microsoft.com/office/drawing/2014/main" id="{D283722B-98B3-9240-A48F-4A99073AE41A}"/>
              </a:ext>
            </a:extLst>
          </p:cNvPr>
          <p:cNvCxnSpPr>
            <a:cxnSpLocks/>
          </p:cNvCxnSpPr>
          <p:nvPr/>
        </p:nvCxnSpPr>
        <p:spPr>
          <a:xfrm>
            <a:off x="6911731" y="2310926"/>
            <a:ext cx="0" cy="4161189"/>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23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4">
            <a:extLst>
              <a:ext uri="{FF2B5EF4-FFF2-40B4-BE49-F238E27FC236}">
                <a16:creationId xmlns:a16="http://schemas.microsoft.com/office/drawing/2014/main" id="{C7A58318-7A36-E740-A0BF-B7E9404F4D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1923"/>
            <a:ext cx="12192000" cy="5246077"/>
          </a:xfrm>
          <a:prstGeom prst="rect">
            <a:avLst/>
          </a:prstGeom>
        </p:spPr>
      </p:pic>
      <p:sp>
        <p:nvSpPr>
          <p:cNvPr id="5" name="Hộp Văn bản 4">
            <a:extLst>
              <a:ext uri="{FF2B5EF4-FFF2-40B4-BE49-F238E27FC236}">
                <a16:creationId xmlns:a16="http://schemas.microsoft.com/office/drawing/2014/main" id="{12C7ABA8-FD61-C447-8937-065E5C48D693}"/>
              </a:ext>
            </a:extLst>
          </p:cNvPr>
          <p:cNvSpPr txBox="1"/>
          <p:nvPr/>
        </p:nvSpPr>
        <p:spPr>
          <a:xfrm>
            <a:off x="371231" y="386128"/>
            <a:ext cx="11820769" cy="1225795"/>
          </a:xfrm>
          <a:prstGeom prst="rect">
            <a:avLst/>
          </a:prstGeom>
          <a:noFill/>
        </p:spPr>
        <p:txBody>
          <a:bodyPr wrap="square" rtlCol="0">
            <a:spAutoFit/>
          </a:bodyPr>
          <a:lstStyle/>
          <a:p>
            <a:pPr algn="l"/>
            <a:r>
              <a:rPr lang="vi-VN" sz="3600" b="1">
                <a:solidFill>
                  <a:srgbClr val="FF0000"/>
                </a:solidFill>
              </a:rPr>
              <a:t>SÂU ĐẬM NHẤT TRONG KỈ NIỆM CỦA CHÁU LÀ MÙI KHÓI .” KHÓI HUN NHÈM MẮT CHÁU”</a:t>
            </a:r>
          </a:p>
        </p:txBody>
      </p:sp>
    </p:spTree>
    <p:extLst>
      <p:ext uri="{BB962C8B-B14F-4D97-AF65-F5344CB8AC3E}">
        <p14:creationId xmlns:p14="http://schemas.microsoft.com/office/powerpoint/2010/main" val="265118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1">
            <a:extLst>
              <a:ext uri="{FF2B5EF4-FFF2-40B4-BE49-F238E27FC236}">
                <a16:creationId xmlns:a16="http://schemas.microsoft.com/office/drawing/2014/main" id="{F437CD7F-322A-C748-995C-3797211A21B6}"/>
              </a:ext>
            </a:extLst>
          </p:cNvPr>
          <p:cNvSpPr>
            <a:spLocks noGrp="1"/>
          </p:cNvSpPr>
          <p:nvPr>
            <p:ph type="title"/>
          </p:nvPr>
        </p:nvSpPr>
        <p:spPr>
          <a:xfrm>
            <a:off x="984250" y="313593"/>
            <a:ext cx="9906000" cy="1382156"/>
          </a:xfrm>
        </p:spPr>
        <p:txBody>
          <a:bodyPr/>
          <a:lstStyle/>
          <a:p>
            <a:r>
              <a:rPr lang="en-US"/>
              <a:t>                         BẾP LỬA</a:t>
            </a:r>
            <a:br>
              <a:rPr lang="en-US"/>
            </a:br>
            <a:r>
              <a:rPr lang="en-US"/>
              <a:t>                                      BẰNG VIỆT</a:t>
            </a:r>
            <a:endParaRPr lang="vi-VN"/>
          </a:p>
        </p:txBody>
      </p:sp>
      <p:sp>
        <p:nvSpPr>
          <p:cNvPr id="7" name="Hộp Văn bản 6">
            <a:extLst>
              <a:ext uri="{FF2B5EF4-FFF2-40B4-BE49-F238E27FC236}">
                <a16:creationId xmlns:a16="http://schemas.microsoft.com/office/drawing/2014/main" id="{15E3FC92-60D3-1840-A836-8C1505A3F079}"/>
              </a:ext>
            </a:extLst>
          </p:cNvPr>
          <p:cNvSpPr txBox="1"/>
          <p:nvPr/>
        </p:nvSpPr>
        <p:spPr>
          <a:xfrm>
            <a:off x="1540118" y="1600200"/>
            <a:ext cx="4223727" cy="400110"/>
          </a:xfrm>
          <a:prstGeom prst="rect">
            <a:avLst/>
          </a:prstGeom>
          <a:noFill/>
        </p:spPr>
        <p:txBody>
          <a:bodyPr wrap="square" rtlCol="0">
            <a:spAutoFit/>
          </a:bodyPr>
          <a:lstStyle/>
          <a:p>
            <a:pPr algn="l"/>
            <a:r>
              <a:rPr lang="en-US" sz="2000"/>
              <a:t>I,Tìm hiểu chung:</a:t>
            </a:r>
            <a:endParaRPr lang="vi-VN" sz="2000"/>
          </a:p>
        </p:txBody>
      </p:sp>
      <p:sp>
        <p:nvSpPr>
          <p:cNvPr id="8" name="Hộp Văn bản 7">
            <a:extLst>
              <a:ext uri="{FF2B5EF4-FFF2-40B4-BE49-F238E27FC236}">
                <a16:creationId xmlns:a16="http://schemas.microsoft.com/office/drawing/2014/main" id="{D351172D-AA1F-B645-BA4E-99A8B8665EAC}"/>
              </a:ext>
            </a:extLst>
          </p:cNvPr>
          <p:cNvSpPr txBox="1"/>
          <p:nvPr/>
        </p:nvSpPr>
        <p:spPr>
          <a:xfrm>
            <a:off x="1542560" y="2000310"/>
            <a:ext cx="1828800" cy="369332"/>
          </a:xfrm>
          <a:prstGeom prst="rect">
            <a:avLst/>
          </a:prstGeom>
          <a:noFill/>
        </p:spPr>
        <p:txBody>
          <a:bodyPr wrap="square" rtlCol="0">
            <a:spAutoFit/>
          </a:bodyPr>
          <a:lstStyle/>
          <a:p>
            <a:pPr algn="l"/>
            <a:r>
              <a:rPr lang="vi-VN"/>
              <a:t>II,Tìm hiểu chi tiết:</a:t>
            </a:r>
          </a:p>
        </p:txBody>
      </p:sp>
      <p:sp>
        <p:nvSpPr>
          <p:cNvPr id="9" name="Hộp Văn bản 8">
            <a:extLst>
              <a:ext uri="{FF2B5EF4-FFF2-40B4-BE49-F238E27FC236}">
                <a16:creationId xmlns:a16="http://schemas.microsoft.com/office/drawing/2014/main" id="{E5271109-E76A-7F40-91BF-2F3AD017BFCE}"/>
              </a:ext>
            </a:extLst>
          </p:cNvPr>
          <p:cNvSpPr txBox="1"/>
          <p:nvPr/>
        </p:nvSpPr>
        <p:spPr>
          <a:xfrm>
            <a:off x="1808773" y="2369642"/>
            <a:ext cx="5102958" cy="369332"/>
          </a:xfrm>
          <a:prstGeom prst="rect">
            <a:avLst/>
          </a:prstGeom>
          <a:noFill/>
        </p:spPr>
        <p:txBody>
          <a:bodyPr wrap="square" rtlCol="0">
            <a:spAutoFit/>
          </a:bodyPr>
          <a:lstStyle/>
          <a:p>
            <a:pPr algn="l"/>
            <a:r>
              <a:rPr lang="vi-VN"/>
              <a:t>1,Hình ảnh bếp lửa khơi nguồn  cảm xúc kỉ niệm về bà:</a:t>
            </a:r>
          </a:p>
        </p:txBody>
      </p:sp>
      <p:sp>
        <p:nvSpPr>
          <p:cNvPr id="11" name="Hộp Văn bản 10">
            <a:extLst>
              <a:ext uri="{FF2B5EF4-FFF2-40B4-BE49-F238E27FC236}">
                <a16:creationId xmlns:a16="http://schemas.microsoft.com/office/drawing/2014/main" id="{7FAA0D7E-FE57-AD44-AC86-C652ED87D1B9}"/>
              </a:ext>
            </a:extLst>
          </p:cNvPr>
          <p:cNvSpPr txBox="1"/>
          <p:nvPr/>
        </p:nvSpPr>
        <p:spPr>
          <a:xfrm>
            <a:off x="1808773" y="2797690"/>
            <a:ext cx="4699977" cy="369332"/>
          </a:xfrm>
          <a:prstGeom prst="rect">
            <a:avLst/>
          </a:prstGeom>
          <a:noFill/>
        </p:spPr>
        <p:txBody>
          <a:bodyPr wrap="square" rtlCol="0">
            <a:spAutoFit/>
          </a:bodyPr>
          <a:lstStyle/>
          <a:p>
            <a:pPr algn="l"/>
            <a:r>
              <a:rPr lang="vi-VN"/>
              <a:t>2,Những kỉ niệm tuổi thơ sống bên bà</a:t>
            </a:r>
          </a:p>
        </p:txBody>
      </p:sp>
      <p:sp>
        <p:nvSpPr>
          <p:cNvPr id="2" name="Hộp Văn bản 1">
            <a:extLst>
              <a:ext uri="{FF2B5EF4-FFF2-40B4-BE49-F238E27FC236}">
                <a16:creationId xmlns:a16="http://schemas.microsoft.com/office/drawing/2014/main" id="{DCE65A2F-B08E-EC43-9CD4-F7487FBB95EC}"/>
              </a:ext>
            </a:extLst>
          </p:cNvPr>
          <p:cNvSpPr txBox="1"/>
          <p:nvPr/>
        </p:nvSpPr>
        <p:spPr>
          <a:xfrm>
            <a:off x="2004157" y="3225738"/>
            <a:ext cx="3942862" cy="369332"/>
          </a:xfrm>
          <a:prstGeom prst="rect">
            <a:avLst/>
          </a:prstGeom>
          <a:noFill/>
        </p:spPr>
        <p:txBody>
          <a:bodyPr wrap="square" rtlCol="0">
            <a:spAutoFit/>
          </a:bodyPr>
          <a:lstStyle/>
          <a:p>
            <a:pPr algn="l"/>
            <a:r>
              <a:rPr lang="vi-VN"/>
              <a:t> a, Kỉ niệm năm lên 4 tuổi:</a:t>
            </a:r>
          </a:p>
        </p:txBody>
      </p:sp>
      <p:sp>
        <p:nvSpPr>
          <p:cNvPr id="10" name="Hộp Văn bản 9">
            <a:extLst>
              <a:ext uri="{FF2B5EF4-FFF2-40B4-BE49-F238E27FC236}">
                <a16:creationId xmlns:a16="http://schemas.microsoft.com/office/drawing/2014/main" id="{9A133523-8B09-E449-800A-9A685A41D955}"/>
              </a:ext>
            </a:extLst>
          </p:cNvPr>
          <p:cNvSpPr txBox="1"/>
          <p:nvPr/>
        </p:nvSpPr>
        <p:spPr>
          <a:xfrm>
            <a:off x="7197481" y="2105193"/>
            <a:ext cx="4994519" cy="1754326"/>
          </a:xfrm>
          <a:prstGeom prst="rect">
            <a:avLst/>
          </a:prstGeom>
          <a:noFill/>
        </p:spPr>
        <p:txBody>
          <a:bodyPr wrap="square">
            <a:spAutoFit/>
          </a:bodyPr>
          <a:lstStyle/>
          <a:p>
            <a:r>
              <a:rPr lang="vi-VN" sz="1800" i="0">
                <a:solidFill>
                  <a:srgbClr val="FF0000"/>
                </a:solidFill>
                <a:effectLst/>
                <a:latin typeface="arial" panose="020B0604020202020204" pitchFamily="34" charset="0"/>
              </a:rPr>
              <a:t>Lên bốn tuổi</a:t>
            </a:r>
            <a:r>
              <a:rPr lang="vi-VN" sz="1800" i="0">
                <a:solidFill>
                  <a:srgbClr val="333333"/>
                </a:solidFill>
                <a:effectLst/>
                <a:latin typeface="arial" panose="020B0604020202020204" pitchFamily="34" charset="0"/>
              </a:rPr>
              <a:t> cháu đã quen mùi khói,</a:t>
            </a:r>
            <a:br>
              <a:rPr lang="vi-VN" sz="1800" i="0">
                <a:solidFill>
                  <a:srgbClr val="333333"/>
                </a:solidFill>
                <a:effectLst/>
                <a:latin typeface="arial" panose="020B0604020202020204" pitchFamily="34" charset="0"/>
              </a:rPr>
            </a:br>
            <a:r>
              <a:rPr lang="vi-VN" sz="1800" i="0">
                <a:solidFill>
                  <a:srgbClr val="333333"/>
                </a:solidFill>
                <a:effectLst/>
                <a:latin typeface="arial" panose="020B0604020202020204" pitchFamily="34" charset="0"/>
              </a:rPr>
              <a:t>Năm ấy là năm </a:t>
            </a:r>
            <a:r>
              <a:rPr lang="vi-VN" sz="1800" i="0">
                <a:solidFill>
                  <a:srgbClr val="FF0000"/>
                </a:solidFill>
                <a:effectLst/>
                <a:latin typeface="arial" panose="020B0604020202020204" pitchFamily="34" charset="0"/>
              </a:rPr>
              <a:t>đói mòn đói mỏi</a:t>
            </a:r>
            <a:br>
              <a:rPr lang="vi-VN" sz="1800" i="0">
                <a:solidFill>
                  <a:srgbClr val="333333"/>
                </a:solidFill>
                <a:effectLst/>
                <a:latin typeface="arial" panose="020B0604020202020204" pitchFamily="34" charset="0"/>
              </a:rPr>
            </a:br>
            <a:r>
              <a:rPr lang="vi-VN" sz="1800" i="0">
                <a:solidFill>
                  <a:srgbClr val="333333"/>
                </a:solidFill>
                <a:effectLst/>
                <a:latin typeface="arial" panose="020B0604020202020204" pitchFamily="34" charset="0"/>
              </a:rPr>
              <a:t>Bố đi đánh xe khô rạc ngựa gầy.</a:t>
            </a:r>
            <a:br>
              <a:rPr lang="vi-VN" sz="1800" i="0">
                <a:solidFill>
                  <a:srgbClr val="333333"/>
                </a:solidFill>
                <a:effectLst/>
                <a:latin typeface="arial" panose="020B0604020202020204" pitchFamily="34" charset="0"/>
              </a:rPr>
            </a:br>
            <a:r>
              <a:rPr lang="vi-VN" sz="1800" i="0">
                <a:solidFill>
                  <a:srgbClr val="333333"/>
                </a:solidFill>
                <a:effectLst/>
                <a:latin typeface="arial" panose="020B0604020202020204" pitchFamily="34" charset="0"/>
              </a:rPr>
              <a:t>Chỉ nhớ</a:t>
            </a:r>
            <a:r>
              <a:rPr lang="vi-VN" sz="1800" i="0">
                <a:solidFill>
                  <a:srgbClr val="FF0000"/>
                </a:solidFill>
                <a:effectLst/>
                <a:latin typeface="arial" panose="020B0604020202020204" pitchFamily="34" charset="0"/>
              </a:rPr>
              <a:t> khói hun nhèm mắt cháu</a:t>
            </a:r>
            <a:br>
              <a:rPr lang="vi-VN" sz="1800" i="0">
                <a:solidFill>
                  <a:srgbClr val="333333"/>
                </a:solidFill>
                <a:effectLst/>
                <a:latin typeface="arial" panose="020B0604020202020204" pitchFamily="34" charset="0"/>
              </a:rPr>
            </a:br>
            <a:r>
              <a:rPr lang="vi-VN" sz="1800" i="0">
                <a:solidFill>
                  <a:srgbClr val="333333"/>
                </a:solidFill>
                <a:effectLst/>
                <a:latin typeface="arial" panose="020B0604020202020204" pitchFamily="34" charset="0"/>
              </a:rPr>
              <a:t>Nghĩ lại đến giờ sống mũi còn cay !</a:t>
            </a:r>
            <a:br>
              <a:rPr lang="vi-VN" sz="1800" i="0">
                <a:solidFill>
                  <a:srgbClr val="333333"/>
                </a:solidFill>
                <a:effectLst/>
                <a:latin typeface="arial" panose="020B0604020202020204" pitchFamily="34" charset="0"/>
              </a:rPr>
            </a:br>
            <a:endParaRPr lang="vi-VN"/>
          </a:p>
        </p:txBody>
      </p:sp>
      <p:cxnSp>
        <p:nvCxnSpPr>
          <p:cNvPr id="4" name="Đường kết nối Mũi tên Thẳng 3">
            <a:extLst>
              <a:ext uri="{FF2B5EF4-FFF2-40B4-BE49-F238E27FC236}">
                <a16:creationId xmlns:a16="http://schemas.microsoft.com/office/drawing/2014/main" id="{D283722B-98B3-9240-A48F-4A99073AE41A}"/>
              </a:ext>
            </a:extLst>
          </p:cNvPr>
          <p:cNvCxnSpPr>
            <a:cxnSpLocks/>
          </p:cNvCxnSpPr>
          <p:nvPr/>
        </p:nvCxnSpPr>
        <p:spPr>
          <a:xfrm>
            <a:off x="6911731" y="2310926"/>
            <a:ext cx="0" cy="416118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6" name="Hộp Văn bản 5">
            <a:extLst>
              <a:ext uri="{FF2B5EF4-FFF2-40B4-BE49-F238E27FC236}">
                <a16:creationId xmlns:a16="http://schemas.microsoft.com/office/drawing/2014/main" id="{AE5424E4-F028-6C49-8599-087C80E0AC53}"/>
              </a:ext>
            </a:extLst>
          </p:cNvPr>
          <p:cNvSpPr txBox="1"/>
          <p:nvPr/>
        </p:nvSpPr>
        <p:spPr>
          <a:xfrm>
            <a:off x="2146788" y="3595069"/>
            <a:ext cx="3949212" cy="923330"/>
          </a:xfrm>
          <a:prstGeom prst="rect">
            <a:avLst/>
          </a:prstGeom>
          <a:noFill/>
        </p:spPr>
        <p:txBody>
          <a:bodyPr wrap="square" rtlCol="0">
            <a:spAutoFit/>
          </a:bodyPr>
          <a:lstStyle/>
          <a:p>
            <a:pPr algn="l"/>
            <a:r>
              <a:rPr lang="vi-VN"/>
              <a:t>-Đói mòn,đói mỏi:Hình ảnh tả thực, miêu tả rõ nét nhất về nạn đói – một thời lịch sử đau thương của dân tộc.</a:t>
            </a:r>
          </a:p>
        </p:txBody>
      </p:sp>
      <p:sp>
        <p:nvSpPr>
          <p:cNvPr id="12" name="Hộp Văn bản 11">
            <a:extLst>
              <a:ext uri="{FF2B5EF4-FFF2-40B4-BE49-F238E27FC236}">
                <a16:creationId xmlns:a16="http://schemas.microsoft.com/office/drawing/2014/main" id="{54AFD954-75BD-DE4F-B3B6-2554CFE8A743}"/>
              </a:ext>
            </a:extLst>
          </p:cNvPr>
          <p:cNvSpPr txBox="1"/>
          <p:nvPr/>
        </p:nvSpPr>
        <p:spPr>
          <a:xfrm>
            <a:off x="6911731" y="3791355"/>
            <a:ext cx="3785089" cy="1200329"/>
          </a:xfrm>
          <a:prstGeom prst="rect">
            <a:avLst/>
          </a:prstGeom>
          <a:noFill/>
        </p:spPr>
        <p:txBody>
          <a:bodyPr wrap="square" rtlCol="0">
            <a:spAutoFit/>
          </a:bodyPr>
          <a:lstStyle/>
          <a:p>
            <a:pPr marL="285750" indent="-285750" algn="l">
              <a:buFontTx/>
              <a:buChar char="-"/>
            </a:pPr>
            <a:r>
              <a:rPr lang="vi-VN"/>
              <a:t>Khói hun nhèm mắt : là khói từ củi ướt cay xè từ bếp lửa gia đình nghèo.</a:t>
            </a:r>
          </a:p>
          <a:p>
            <a:pPr marL="285750" indent="-285750" algn="l">
              <a:buFontTx/>
              <a:buChar char="-"/>
            </a:pPr>
            <a:r>
              <a:rPr lang="vi-VN"/>
              <a:t>Còn nguyên:là còn nguyên nỗi xúc động.</a:t>
            </a:r>
          </a:p>
        </p:txBody>
      </p:sp>
      <p:sp>
        <p:nvSpPr>
          <p:cNvPr id="13" name="Hộp Văn bản 12">
            <a:extLst>
              <a:ext uri="{FF2B5EF4-FFF2-40B4-BE49-F238E27FC236}">
                <a16:creationId xmlns:a16="http://schemas.microsoft.com/office/drawing/2014/main" id="{2CEA6A91-A3D7-A64F-BA43-7A23B811D76B}"/>
              </a:ext>
            </a:extLst>
          </p:cNvPr>
          <p:cNvSpPr txBox="1"/>
          <p:nvPr/>
        </p:nvSpPr>
        <p:spPr>
          <a:xfrm>
            <a:off x="2146788" y="4541844"/>
            <a:ext cx="2733423" cy="369332"/>
          </a:xfrm>
          <a:prstGeom prst="rect">
            <a:avLst/>
          </a:prstGeom>
          <a:noFill/>
        </p:spPr>
        <p:txBody>
          <a:bodyPr wrap="square" rtlCol="0">
            <a:spAutoFit/>
          </a:bodyPr>
          <a:lstStyle/>
          <a:p>
            <a:pPr algn="l"/>
            <a:r>
              <a:rPr lang="vi-VN"/>
              <a:t>- Khói hun nhèm mắt:</a:t>
            </a:r>
          </a:p>
        </p:txBody>
      </p:sp>
    </p:spTree>
    <p:extLst>
      <p:ext uri="{BB962C8B-B14F-4D97-AF65-F5344CB8AC3E}">
        <p14:creationId xmlns:p14="http://schemas.microsoft.com/office/powerpoint/2010/main" val="16966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ng bóng Lời nói: Hình bầu dục 3">
            <a:extLst>
              <a:ext uri="{FF2B5EF4-FFF2-40B4-BE49-F238E27FC236}">
                <a16:creationId xmlns:a16="http://schemas.microsoft.com/office/drawing/2014/main" id="{38F3AE6A-C411-D543-9142-9BDC5B75EBD2}"/>
              </a:ext>
            </a:extLst>
          </p:cNvPr>
          <p:cNvSpPr/>
          <p:nvPr/>
        </p:nvSpPr>
        <p:spPr>
          <a:xfrm>
            <a:off x="3703270" y="1310668"/>
            <a:ext cx="4785459" cy="3341927"/>
          </a:xfrm>
          <a:prstGeom prst="wedgeEllipseCallout">
            <a:avLst>
              <a:gd name="adj1" fmla="val -50881"/>
              <a:gd name="adj2" fmla="val 814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t>Những hình ảnh đó đã gợi lên tuổi thơ của tác giả như thế nào.</a:t>
            </a:r>
          </a:p>
        </p:txBody>
      </p:sp>
    </p:spTree>
    <p:extLst>
      <p:ext uri="{BB962C8B-B14F-4D97-AF65-F5344CB8AC3E}">
        <p14:creationId xmlns:p14="http://schemas.microsoft.com/office/powerpoint/2010/main" val="210741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1">
            <a:extLst>
              <a:ext uri="{FF2B5EF4-FFF2-40B4-BE49-F238E27FC236}">
                <a16:creationId xmlns:a16="http://schemas.microsoft.com/office/drawing/2014/main" id="{F437CD7F-322A-C748-995C-3797211A21B6}"/>
              </a:ext>
            </a:extLst>
          </p:cNvPr>
          <p:cNvSpPr>
            <a:spLocks noGrp="1"/>
          </p:cNvSpPr>
          <p:nvPr>
            <p:ph type="title"/>
          </p:nvPr>
        </p:nvSpPr>
        <p:spPr>
          <a:xfrm>
            <a:off x="984250" y="313593"/>
            <a:ext cx="9906000" cy="1382156"/>
          </a:xfrm>
        </p:spPr>
        <p:txBody>
          <a:bodyPr/>
          <a:lstStyle/>
          <a:p>
            <a:r>
              <a:rPr lang="en-US"/>
              <a:t>                         BẾP LỬA</a:t>
            </a:r>
            <a:br>
              <a:rPr lang="en-US"/>
            </a:br>
            <a:r>
              <a:rPr lang="en-US"/>
              <a:t>                                      BẰNG VIỆT</a:t>
            </a:r>
            <a:endParaRPr lang="vi-VN"/>
          </a:p>
        </p:txBody>
      </p:sp>
      <p:sp>
        <p:nvSpPr>
          <p:cNvPr id="7" name="Hộp Văn bản 6">
            <a:extLst>
              <a:ext uri="{FF2B5EF4-FFF2-40B4-BE49-F238E27FC236}">
                <a16:creationId xmlns:a16="http://schemas.microsoft.com/office/drawing/2014/main" id="{15E3FC92-60D3-1840-A836-8C1505A3F079}"/>
              </a:ext>
            </a:extLst>
          </p:cNvPr>
          <p:cNvSpPr txBox="1"/>
          <p:nvPr/>
        </p:nvSpPr>
        <p:spPr>
          <a:xfrm>
            <a:off x="1540118" y="1600200"/>
            <a:ext cx="4223727" cy="400110"/>
          </a:xfrm>
          <a:prstGeom prst="rect">
            <a:avLst/>
          </a:prstGeom>
          <a:noFill/>
        </p:spPr>
        <p:txBody>
          <a:bodyPr wrap="square" rtlCol="0">
            <a:spAutoFit/>
          </a:bodyPr>
          <a:lstStyle/>
          <a:p>
            <a:pPr algn="l"/>
            <a:r>
              <a:rPr lang="en-US" sz="2000"/>
              <a:t>I,Tìm hiểu chung:</a:t>
            </a:r>
            <a:endParaRPr lang="vi-VN" sz="2000"/>
          </a:p>
        </p:txBody>
      </p:sp>
      <p:sp>
        <p:nvSpPr>
          <p:cNvPr id="8" name="Hộp Văn bản 7">
            <a:extLst>
              <a:ext uri="{FF2B5EF4-FFF2-40B4-BE49-F238E27FC236}">
                <a16:creationId xmlns:a16="http://schemas.microsoft.com/office/drawing/2014/main" id="{D351172D-AA1F-B645-BA4E-99A8B8665EAC}"/>
              </a:ext>
            </a:extLst>
          </p:cNvPr>
          <p:cNvSpPr txBox="1"/>
          <p:nvPr/>
        </p:nvSpPr>
        <p:spPr>
          <a:xfrm>
            <a:off x="1542560" y="2000310"/>
            <a:ext cx="1828800" cy="369332"/>
          </a:xfrm>
          <a:prstGeom prst="rect">
            <a:avLst/>
          </a:prstGeom>
          <a:noFill/>
        </p:spPr>
        <p:txBody>
          <a:bodyPr wrap="square" rtlCol="0">
            <a:spAutoFit/>
          </a:bodyPr>
          <a:lstStyle/>
          <a:p>
            <a:pPr algn="l"/>
            <a:r>
              <a:rPr lang="vi-VN"/>
              <a:t>II,Tìm hiểu chi tiết:</a:t>
            </a:r>
          </a:p>
        </p:txBody>
      </p:sp>
      <p:sp>
        <p:nvSpPr>
          <p:cNvPr id="9" name="Hộp Văn bản 8">
            <a:extLst>
              <a:ext uri="{FF2B5EF4-FFF2-40B4-BE49-F238E27FC236}">
                <a16:creationId xmlns:a16="http://schemas.microsoft.com/office/drawing/2014/main" id="{E5271109-E76A-7F40-91BF-2F3AD017BFCE}"/>
              </a:ext>
            </a:extLst>
          </p:cNvPr>
          <p:cNvSpPr txBox="1"/>
          <p:nvPr/>
        </p:nvSpPr>
        <p:spPr>
          <a:xfrm>
            <a:off x="1808773" y="2369642"/>
            <a:ext cx="5102958" cy="369332"/>
          </a:xfrm>
          <a:prstGeom prst="rect">
            <a:avLst/>
          </a:prstGeom>
          <a:noFill/>
        </p:spPr>
        <p:txBody>
          <a:bodyPr wrap="square" rtlCol="0">
            <a:spAutoFit/>
          </a:bodyPr>
          <a:lstStyle/>
          <a:p>
            <a:pPr algn="l"/>
            <a:r>
              <a:rPr lang="vi-VN"/>
              <a:t>1,Hình ảnh bếp lửa khơi nguồn  cảm xúc kỉ niệm về bà:</a:t>
            </a:r>
          </a:p>
        </p:txBody>
      </p:sp>
      <p:sp>
        <p:nvSpPr>
          <p:cNvPr id="11" name="Hộp Văn bản 10">
            <a:extLst>
              <a:ext uri="{FF2B5EF4-FFF2-40B4-BE49-F238E27FC236}">
                <a16:creationId xmlns:a16="http://schemas.microsoft.com/office/drawing/2014/main" id="{7FAA0D7E-FE57-AD44-AC86-C652ED87D1B9}"/>
              </a:ext>
            </a:extLst>
          </p:cNvPr>
          <p:cNvSpPr txBox="1"/>
          <p:nvPr/>
        </p:nvSpPr>
        <p:spPr>
          <a:xfrm>
            <a:off x="1808773" y="2797690"/>
            <a:ext cx="4699977" cy="369332"/>
          </a:xfrm>
          <a:prstGeom prst="rect">
            <a:avLst/>
          </a:prstGeom>
          <a:noFill/>
        </p:spPr>
        <p:txBody>
          <a:bodyPr wrap="square" rtlCol="0">
            <a:spAutoFit/>
          </a:bodyPr>
          <a:lstStyle/>
          <a:p>
            <a:pPr algn="l"/>
            <a:r>
              <a:rPr lang="vi-VN"/>
              <a:t>2,Những kỉ niệm tuổi thơ sống bên bà</a:t>
            </a:r>
          </a:p>
        </p:txBody>
      </p:sp>
      <p:sp>
        <p:nvSpPr>
          <p:cNvPr id="2" name="Hộp Văn bản 1">
            <a:extLst>
              <a:ext uri="{FF2B5EF4-FFF2-40B4-BE49-F238E27FC236}">
                <a16:creationId xmlns:a16="http://schemas.microsoft.com/office/drawing/2014/main" id="{DCE65A2F-B08E-EC43-9CD4-F7487FBB95EC}"/>
              </a:ext>
            </a:extLst>
          </p:cNvPr>
          <p:cNvSpPr txBox="1"/>
          <p:nvPr/>
        </p:nvSpPr>
        <p:spPr>
          <a:xfrm>
            <a:off x="2004157" y="3225738"/>
            <a:ext cx="3942862" cy="369332"/>
          </a:xfrm>
          <a:prstGeom prst="rect">
            <a:avLst/>
          </a:prstGeom>
          <a:noFill/>
        </p:spPr>
        <p:txBody>
          <a:bodyPr wrap="square" rtlCol="0">
            <a:spAutoFit/>
          </a:bodyPr>
          <a:lstStyle/>
          <a:p>
            <a:pPr algn="l"/>
            <a:r>
              <a:rPr lang="vi-VN"/>
              <a:t> a, Kỉ niệm năm lên 4 tuổi:</a:t>
            </a:r>
          </a:p>
        </p:txBody>
      </p:sp>
      <p:sp>
        <p:nvSpPr>
          <p:cNvPr id="10" name="Hộp Văn bản 9">
            <a:extLst>
              <a:ext uri="{FF2B5EF4-FFF2-40B4-BE49-F238E27FC236}">
                <a16:creationId xmlns:a16="http://schemas.microsoft.com/office/drawing/2014/main" id="{9A133523-8B09-E449-800A-9A685A41D955}"/>
              </a:ext>
            </a:extLst>
          </p:cNvPr>
          <p:cNvSpPr txBox="1"/>
          <p:nvPr/>
        </p:nvSpPr>
        <p:spPr>
          <a:xfrm>
            <a:off x="7197481" y="2105193"/>
            <a:ext cx="4994519" cy="1754326"/>
          </a:xfrm>
          <a:prstGeom prst="rect">
            <a:avLst/>
          </a:prstGeom>
          <a:noFill/>
        </p:spPr>
        <p:txBody>
          <a:bodyPr wrap="square">
            <a:spAutoFit/>
          </a:bodyPr>
          <a:lstStyle/>
          <a:p>
            <a:r>
              <a:rPr lang="vi-VN" sz="1800" i="0">
                <a:solidFill>
                  <a:srgbClr val="FF0000"/>
                </a:solidFill>
                <a:effectLst/>
                <a:latin typeface="arial" panose="020B0604020202020204" pitchFamily="34" charset="0"/>
              </a:rPr>
              <a:t>Lên bốn tuổi</a:t>
            </a:r>
            <a:r>
              <a:rPr lang="vi-VN" sz="1800" i="0">
                <a:solidFill>
                  <a:srgbClr val="333333"/>
                </a:solidFill>
                <a:effectLst/>
                <a:latin typeface="arial" panose="020B0604020202020204" pitchFamily="34" charset="0"/>
              </a:rPr>
              <a:t> cháu đã quen mùi khói,</a:t>
            </a:r>
            <a:br>
              <a:rPr lang="vi-VN" sz="1800" i="0">
                <a:solidFill>
                  <a:srgbClr val="333333"/>
                </a:solidFill>
                <a:effectLst/>
                <a:latin typeface="arial" panose="020B0604020202020204" pitchFamily="34" charset="0"/>
              </a:rPr>
            </a:br>
            <a:r>
              <a:rPr lang="vi-VN" sz="1800" i="0">
                <a:solidFill>
                  <a:srgbClr val="333333"/>
                </a:solidFill>
                <a:effectLst/>
                <a:latin typeface="arial" panose="020B0604020202020204" pitchFamily="34" charset="0"/>
              </a:rPr>
              <a:t>Năm ấy là năm </a:t>
            </a:r>
            <a:r>
              <a:rPr lang="vi-VN" sz="1800" i="0">
                <a:solidFill>
                  <a:srgbClr val="FF0000"/>
                </a:solidFill>
                <a:effectLst/>
                <a:latin typeface="arial" panose="020B0604020202020204" pitchFamily="34" charset="0"/>
              </a:rPr>
              <a:t>đói mòn đói mỏi</a:t>
            </a:r>
            <a:br>
              <a:rPr lang="vi-VN" sz="1800" i="0">
                <a:solidFill>
                  <a:srgbClr val="333333"/>
                </a:solidFill>
                <a:effectLst/>
                <a:latin typeface="arial" panose="020B0604020202020204" pitchFamily="34" charset="0"/>
              </a:rPr>
            </a:br>
            <a:r>
              <a:rPr lang="vi-VN" sz="1800" i="0">
                <a:solidFill>
                  <a:srgbClr val="333333"/>
                </a:solidFill>
                <a:effectLst/>
                <a:latin typeface="arial" panose="020B0604020202020204" pitchFamily="34" charset="0"/>
              </a:rPr>
              <a:t>Bố đi đánh xe khô rạc ngựa gầy.</a:t>
            </a:r>
            <a:br>
              <a:rPr lang="vi-VN" sz="1800" i="0">
                <a:solidFill>
                  <a:srgbClr val="333333"/>
                </a:solidFill>
                <a:effectLst/>
                <a:latin typeface="arial" panose="020B0604020202020204" pitchFamily="34" charset="0"/>
              </a:rPr>
            </a:br>
            <a:r>
              <a:rPr lang="vi-VN" sz="1800" i="0">
                <a:solidFill>
                  <a:srgbClr val="333333"/>
                </a:solidFill>
                <a:effectLst/>
                <a:latin typeface="arial" panose="020B0604020202020204" pitchFamily="34" charset="0"/>
              </a:rPr>
              <a:t>Chỉ nhớ</a:t>
            </a:r>
            <a:r>
              <a:rPr lang="vi-VN" sz="1800" i="0">
                <a:solidFill>
                  <a:srgbClr val="FF0000"/>
                </a:solidFill>
                <a:effectLst/>
                <a:latin typeface="arial" panose="020B0604020202020204" pitchFamily="34" charset="0"/>
              </a:rPr>
              <a:t> khói hun nhèm mắt cháu</a:t>
            </a:r>
            <a:br>
              <a:rPr lang="vi-VN" sz="1800" i="0">
                <a:solidFill>
                  <a:srgbClr val="333333"/>
                </a:solidFill>
                <a:effectLst/>
                <a:latin typeface="arial" panose="020B0604020202020204" pitchFamily="34" charset="0"/>
              </a:rPr>
            </a:br>
            <a:r>
              <a:rPr lang="vi-VN" sz="1800" i="0">
                <a:solidFill>
                  <a:srgbClr val="333333"/>
                </a:solidFill>
                <a:effectLst/>
                <a:latin typeface="arial" panose="020B0604020202020204" pitchFamily="34" charset="0"/>
              </a:rPr>
              <a:t>Nghĩ lại đến giờ sống mũi còn cay !</a:t>
            </a:r>
            <a:br>
              <a:rPr lang="vi-VN" sz="1800" i="0">
                <a:solidFill>
                  <a:srgbClr val="333333"/>
                </a:solidFill>
                <a:effectLst/>
                <a:latin typeface="arial" panose="020B0604020202020204" pitchFamily="34" charset="0"/>
              </a:rPr>
            </a:br>
            <a:endParaRPr lang="vi-VN"/>
          </a:p>
        </p:txBody>
      </p:sp>
      <p:cxnSp>
        <p:nvCxnSpPr>
          <p:cNvPr id="4" name="Đường kết nối Mũi tên Thẳng 3">
            <a:extLst>
              <a:ext uri="{FF2B5EF4-FFF2-40B4-BE49-F238E27FC236}">
                <a16:creationId xmlns:a16="http://schemas.microsoft.com/office/drawing/2014/main" id="{D283722B-98B3-9240-A48F-4A99073AE41A}"/>
              </a:ext>
            </a:extLst>
          </p:cNvPr>
          <p:cNvCxnSpPr>
            <a:cxnSpLocks/>
          </p:cNvCxnSpPr>
          <p:nvPr/>
        </p:nvCxnSpPr>
        <p:spPr>
          <a:xfrm>
            <a:off x="6911731" y="2310926"/>
            <a:ext cx="0" cy="416118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6" name="Hộp Văn bản 5">
            <a:extLst>
              <a:ext uri="{FF2B5EF4-FFF2-40B4-BE49-F238E27FC236}">
                <a16:creationId xmlns:a16="http://schemas.microsoft.com/office/drawing/2014/main" id="{AE5424E4-F028-6C49-8599-087C80E0AC53}"/>
              </a:ext>
            </a:extLst>
          </p:cNvPr>
          <p:cNvSpPr txBox="1"/>
          <p:nvPr/>
        </p:nvSpPr>
        <p:spPr>
          <a:xfrm>
            <a:off x="2146788" y="3595069"/>
            <a:ext cx="3949212" cy="923330"/>
          </a:xfrm>
          <a:prstGeom prst="rect">
            <a:avLst/>
          </a:prstGeom>
          <a:noFill/>
        </p:spPr>
        <p:txBody>
          <a:bodyPr wrap="square" rtlCol="0">
            <a:spAutoFit/>
          </a:bodyPr>
          <a:lstStyle/>
          <a:p>
            <a:pPr algn="l"/>
            <a:r>
              <a:rPr lang="vi-VN"/>
              <a:t>-Đói mòn,đói mỏi:Hình ảnh tả thực, miêu tả rõ nét nhất về nạn đói – một thời lịch sử đau thương của dân tộc.</a:t>
            </a:r>
          </a:p>
        </p:txBody>
      </p:sp>
      <p:sp>
        <p:nvSpPr>
          <p:cNvPr id="12" name="Hộp Văn bản 11">
            <a:extLst>
              <a:ext uri="{FF2B5EF4-FFF2-40B4-BE49-F238E27FC236}">
                <a16:creationId xmlns:a16="http://schemas.microsoft.com/office/drawing/2014/main" id="{54AFD954-75BD-DE4F-B3B6-2554CFE8A743}"/>
              </a:ext>
            </a:extLst>
          </p:cNvPr>
          <p:cNvSpPr txBox="1"/>
          <p:nvPr/>
        </p:nvSpPr>
        <p:spPr>
          <a:xfrm>
            <a:off x="6911731" y="3791355"/>
            <a:ext cx="3785089" cy="1200329"/>
          </a:xfrm>
          <a:prstGeom prst="rect">
            <a:avLst/>
          </a:prstGeom>
          <a:noFill/>
        </p:spPr>
        <p:txBody>
          <a:bodyPr wrap="square" rtlCol="0">
            <a:spAutoFit/>
          </a:bodyPr>
          <a:lstStyle/>
          <a:p>
            <a:pPr marL="285750" indent="-285750" algn="l">
              <a:buFontTx/>
              <a:buChar char="-"/>
            </a:pPr>
            <a:r>
              <a:rPr lang="vi-VN"/>
              <a:t>Khói hun nhèm mắt : là khói từ củi ướt cay xè từ bếp lửa gia đình nghèo.</a:t>
            </a:r>
          </a:p>
          <a:p>
            <a:pPr marL="285750" indent="-285750" algn="l">
              <a:buFontTx/>
              <a:buChar char="-"/>
            </a:pPr>
            <a:r>
              <a:rPr lang="vi-VN"/>
              <a:t>Còn nguyên:là còn nguyên nỗi xúc động.</a:t>
            </a:r>
          </a:p>
        </p:txBody>
      </p:sp>
      <p:sp>
        <p:nvSpPr>
          <p:cNvPr id="13" name="Hộp Văn bản 12">
            <a:extLst>
              <a:ext uri="{FF2B5EF4-FFF2-40B4-BE49-F238E27FC236}">
                <a16:creationId xmlns:a16="http://schemas.microsoft.com/office/drawing/2014/main" id="{2CEA6A91-A3D7-A64F-BA43-7A23B811D76B}"/>
              </a:ext>
            </a:extLst>
          </p:cNvPr>
          <p:cNvSpPr txBox="1"/>
          <p:nvPr/>
        </p:nvSpPr>
        <p:spPr>
          <a:xfrm>
            <a:off x="2146788" y="4541844"/>
            <a:ext cx="2733423" cy="369332"/>
          </a:xfrm>
          <a:prstGeom prst="rect">
            <a:avLst/>
          </a:prstGeom>
          <a:noFill/>
        </p:spPr>
        <p:txBody>
          <a:bodyPr wrap="square" rtlCol="0">
            <a:spAutoFit/>
          </a:bodyPr>
          <a:lstStyle/>
          <a:p>
            <a:pPr algn="l"/>
            <a:r>
              <a:rPr lang="vi-VN"/>
              <a:t>- Khói hun nhèm mắt:</a:t>
            </a:r>
          </a:p>
        </p:txBody>
      </p:sp>
      <p:sp>
        <p:nvSpPr>
          <p:cNvPr id="3" name="Hộp Văn bản 2">
            <a:extLst>
              <a:ext uri="{FF2B5EF4-FFF2-40B4-BE49-F238E27FC236}">
                <a16:creationId xmlns:a16="http://schemas.microsoft.com/office/drawing/2014/main" id="{4BB3ED5B-87AC-7A41-B698-C0CB068E3A09}"/>
              </a:ext>
            </a:extLst>
          </p:cNvPr>
          <p:cNvSpPr txBox="1"/>
          <p:nvPr/>
        </p:nvSpPr>
        <p:spPr>
          <a:xfrm>
            <a:off x="2041524" y="4859160"/>
            <a:ext cx="4131171" cy="369332"/>
          </a:xfrm>
          <a:prstGeom prst="rect">
            <a:avLst/>
          </a:prstGeom>
          <a:noFill/>
        </p:spPr>
        <p:txBody>
          <a:bodyPr wrap="square" rtlCol="0">
            <a:spAutoFit/>
          </a:bodyPr>
          <a:lstStyle/>
          <a:p>
            <a:pPr marL="285750" indent="-285750" algn="l">
              <a:buFont typeface="Symbol" pitchFamily="2" charset="2"/>
              <a:buChar char="Þ"/>
            </a:pPr>
            <a:r>
              <a:rPr lang="vi-VN"/>
              <a:t>Tuổi thơ có nhiều gian khổ thiếu thốn.</a:t>
            </a:r>
          </a:p>
        </p:txBody>
      </p:sp>
    </p:spTree>
    <p:extLst>
      <p:ext uri="{BB962C8B-B14F-4D97-AF65-F5344CB8AC3E}">
        <p14:creationId xmlns:p14="http://schemas.microsoft.com/office/powerpoint/2010/main" val="427201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ng bóng Lời nói: Hình bầu dục 3">
            <a:extLst>
              <a:ext uri="{FF2B5EF4-FFF2-40B4-BE49-F238E27FC236}">
                <a16:creationId xmlns:a16="http://schemas.microsoft.com/office/drawing/2014/main" id="{994528CF-5F5E-3A41-9589-4A89A1DC46FF}"/>
              </a:ext>
            </a:extLst>
          </p:cNvPr>
          <p:cNvSpPr/>
          <p:nvPr/>
        </p:nvSpPr>
        <p:spPr>
          <a:xfrm>
            <a:off x="3750408" y="2161443"/>
            <a:ext cx="4309208" cy="2132984"/>
          </a:xfrm>
          <a:prstGeom prst="wedgeEllipseCallout">
            <a:avLst>
              <a:gd name="adj1" fmla="val -64903"/>
              <a:gd name="adj2" fmla="val 45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t>Trong hồi tưởng của cháu,kỉ niệm nào khác về bà được nhắc tới?</a:t>
            </a:r>
          </a:p>
        </p:txBody>
      </p:sp>
    </p:spTree>
    <p:extLst>
      <p:ext uri="{BB962C8B-B14F-4D97-AF65-F5344CB8AC3E}">
        <p14:creationId xmlns:p14="http://schemas.microsoft.com/office/powerpoint/2010/main" val="344873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1">
            <a:extLst>
              <a:ext uri="{FF2B5EF4-FFF2-40B4-BE49-F238E27FC236}">
                <a16:creationId xmlns:a16="http://schemas.microsoft.com/office/drawing/2014/main" id="{F437CD7F-322A-C748-995C-3797211A21B6}"/>
              </a:ext>
            </a:extLst>
          </p:cNvPr>
          <p:cNvSpPr>
            <a:spLocks noGrp="1"/>
          </p:cNvSpPr>
          <p:nvPr>
            <p:ph type="title"/>
          </p:nvPr>
        </p:nvSpPr>
        <p:spPr>
          <a:xfrm>
            <a:off x="984250" y="313593"/>
            <a:ext cx="9906000" cy="1382156"/>
          </a:xfrm>
        </p:spPr>
        <p:txBody>
          <a:bodyPr/>
          <a:lstStyle/>
          <a:p>
            <a:r>
              <a:rPr lang="en-US"/>
              <a:t>                         BẾP LỬA</a:t>
            </a:r>
            <a:br>
              <a:rPr lang="en-US"/>
            </a:br>
            <a:r>
              <a:rPr lang="en-US"/>
              <a:t>                                      BẰNG VIỆT</a:t>
            </a:r>
            <a:endParaRPr lang="vi-VN"/>
          </a:p>
        </p:txBody>
      </p:sp>
      <p:sp>
        <p:nvSpPr>
          <p:cNvPr id="7" name="Hộp Văn bản 6">
            <a:extLst>
              <a:ext uri="{FF2B5EF4-FFF2-40B4-BE49-F238E27FC236}">
                <a16:creationId xmlns:a16="http://schemas.microsoft.com/office/drawing/2014/main" id="{15E3FC92-60D3-1840-A836-8C1505A3F079}"/>
              </a:ext>
            </a:extLst>
          </p:cNvPr>
          <p:cNvSpPr txBox="1"/>
          <p:nvPr/>
        </p:nvSpPr>
        <p:spPr>
          <a:xfrm>
            <a:off x="1540118" y="1600200"/>
            <a:ext cx="4223727" cy="400110"/>
          </a:xfrm>
          <a:prstGeom prst="rect">
            <a:avLst/>
          </a:prstGeom>
          <a:noFill/>
        </p:spPr>
        <p:txBody>
          <a:bodyPr wrap="square" rtlCol="0">
            <a:spAutoFit/>
          </a:bodyPr>
          <a:lstStyle/>
          <a:p>
            <a:pPr algn="l"/>
            <a:r>
              <a:rPr lang="en-US" sz="2000"/>
              <a:t>I,Tìm hiểu chung:</a:t>
            </a:r>
            <a:endParaRPr lang="vi-VN" sz="2000"/>
          </a:p>
        </p:txBody>
      </p:sp>
      <p:sp>
        <p:nvSpPr>
          <p:cNvPr id="8" name="Hộp Văn bản 7">
            <a:extLst>
              <a:ext uri="{FF2B5EF4-FFF2-40B4-BE49-F238E27FC236}">
                <a16:creationId xmlns:a16="http://schemas.microsoft.com/office/drawing/2014/main" id="{D351172D-AA1F-B645-BA4E-99A8B8665EAC}"/>
              </a:ext>
            </a:extLst>
          </p:cNvPr>
          <p:cNvSpPr txBox="1"/>
          <p:nvPr/>
        </p:nvSpPr>
        <p:spPr>
          <a:xfrm>
            <a:off x="1542560" y="2000310"/>
            <a:ext cx="1828800" cy="369332"/>
          </a:xfrm>
          <a:prstGeom prst="rect">
            <a:avLst/>
          </a:prstGeom>
          <a:noFill/>
        </p:spPr>
        <p:txBody>
          <a:bodyPr wrap="square" rtlCol="0">
            <a:spAutoFit/>
          </a:bodyPr>
          <a:lstStyle/>
          <a:p>
            <a:pPr algn="l"/>
            <a:r>
              <a:rPr lang="vi-VN"/>
              <a:t>II,Tìm hiểu chi tiết:</a:t>
            </a:r>
          </a:p>
        </p:txBody>
      </p:sp>
      <p:sp>
        <p:nvSpPr>
          <p:cNvPr id="9" name="Hộp Văn bản 8">
            <a:extLst>
              <a:ext uri="{FF2B5EF4-FFF2-40B4-BE49-F238E27FC236}">
                <a16:creationId xmlns:a16="http://schemas.microsoft.com/office/drawing/2014/main" id="{E5271109-E76A-7F40-91BF-2F3AD017BFCE}"/>
              </a:ext>
            </a:extLst>
          </p:cNvPr>
          <p:cNvSpPr txBox="1"/>
          <p:nvPr/>
        </p:nvSpPr>
        <p:spPr>
          <a:xfrm>
            <a:off x="1808773" y="2369642"/>
            <a:ext cx="5102958" cy="369332"/>
          </a:xfrm>
          <a:prstGeom prst="rect">
            <a:avLst/>
          </a:prstGeom>
          <a:noFill/>
        </p:spPr>
        <p:txBody>
          <a:bodyPr wrap="square" rtlCol="0">
            <a:spAutoFit/>
          </a:bodyPr>
          <a:lstStyle/>
          <a:p>
            <a:pPr algn="l"/>
            <a:r>
              <a:rPr lang="vi-VN"/>
              <a:t>1,Hình ảnh bếp lửa khơi nguồn  cảm xúc kỉ niệm về bà:</a:t>
            </a:r>
          </a:p>
        </p:txBody>
      </p:sp>
      <p:sp>
        <p:nvSpPr>
          <p:cNvPr id="11" name="Hộp Văn bản 10">
            <a:extLst>
              <a:ext uri="{FF2B5EF4-FFF2-40B4-BE49-F238E27FC236}">
                <a16:creationId xmlns:a16="http://schemas.microsoft.com/office/drawing/2014/main" id="{7FAA0D7E-FE57-AD44-AC86-C652ED87D1B9}"/>
              </a:ext>
            </a:extLst>
          </p:cNvPr>
          <p:cNvSpPr txBox="1"/>
          <p:nvPr/>
        </p:nvSpPr>
        <p:spPr>
          <a:xfrm>
            <a:off x="1808773" y="2797690"/>
            <a:ext cx="4699977" cy="369332"/>
          </a:xfrm>
          <a:prstGeom prst="rect">
            <a:avLst/>
          </a:prstGeom>
          <a:noFill/>
        </p:spPr>
        <p:txBody>
          <a:bodyPr wrap="square" rtlCol="0">
            <a:spAutoFit/>
          </a:bodyPr>
          <a:lstStyle/>
          <a:p>
            <a:pPr algn="l"/>
            <a:r>
              <a:rPr lang="vi-VN"/>
              <a:t>2,Những kỉ niệm tuổi thơ sống bên bà</a:t>
            </a:r>
          </a:p>
        </p:txBody>
      </p:sp>
      <p:sp>
        <p:nvSpPr>
          <p:cNvPr id="2" name="Hộp Văn bản 1">
            <a:extLst>
              <a:ext uri="{FF2B5EF4-FFF2-40B4-BE49-F238E27FC236}">
                <a16:creationId xmlns:a16="http://schemas.microsoft.com/office/drawing/2014/main" id="{DCE65A2F-B08E-EC43-9CD4-F7487FBB95EC}"/>
              </a:ext>
            </a:extLst>
          </p:cNvPr>
          <p:cNvSpPr txBox="1"/>
          <p:nvPr/>
        </p:nvSpPr>
        <p:spPr>
          <a:xfrm>
            <a:off x="2004157" y="3225738"/>
            <a:ext cx="3942862" cy="369332"/>
          </a:xfrm>
          <a:prstGeom prst="rect">
            <a:avLst/>
          </a:prstGeom>
          <a:noFill/>
        </p:spPr>
        <p:txBody>
          <a:bodyPr wrap="square" rtlCol="0">
            <a:spAutoFit/>
          </a:bodyPr>
          <a:lstStyle/>
          <a:p>
            <a:pPr algn="l"/>
            <a:r>
              <a:rPr lang="vi-VN"/>
              <a:t> a, Kỉ niệm năm lên 4 tuổi:</a:t>
            </a:r>
          </a:p>
        </p:txBody>
      </p:sp>
      <p:cxnSp>
        <p:nvCxnSpPr>
          <p:cNvPr id="4" name="Đường kết nối Mũi tên Thẳng 3">
            <a:extLst>
              <a:ext uri="{FF2B5EF4-FFF2-40B4-BE49-F238E27FC236}">
                <a16:creationId xmlns:a16="http://schemas.microsoft.com/office/drawing/2014/main" id="{D283722B-98B3-9240-A48F-4A99073AE41A}"/>
              </a:ext>
            </a:extLst>
          </p:cNvPr>
          <p:cNvCxnSpPr>
            <a:cxnSpLocks/>
          </p:cNvCxnSpPr>
          <p:nvPr/>
        </p:nvCxnSpPr>
        <p:spPr>
          <a:xfrm>
            <a:off x="6911731" y="2310926"/>
            <a:ext cx="0" cy="416118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3" name="Hộp Văn bản 2">
            <a:extLst>
              <a:ext uri="{FF2B5EF4-FFF2-40B4-BE49-F238E27FC236}">
                <a16:creationId xmlns:a16="http://schemas.microsoft.com/office/drawing/2014/main" id="{290A4A1E-23FB-2344-A576-EF5FA50A02F1}"/>
              </a:ext>
            </a:extLst>
          </p:cNvPr>
          <p:cNvSpPr txBox="1"/>
          <p:nvPr/>
        </p:nvSpPr>
        <p:spPr>
          <a:xfrm>
            <a:off x="2061306" y="3595070"/>
            <a:ext cx="3702539" cy="369332"/>
          </a:xfrm>
          <a:prstGeom prst="rect">
            <a:avLst/>
          </a:prstGeom>
          <a:noFill/>
        </p:spPr>
        <p:txBody>
          <a:bodyPr wrap="square" rtlCol="0">
            <a:spAutoFit/>
          </a:bodyPr>
          <a:lstStyle/>
          <a:p>
            <a:pPr algn="l"/>
            <a:r>
              <a:rPr lang="vi-VN"/>
              <a:t>b, Kỉ niệm 8 năm kháng chiến cùng bà:</a:t>
            </a:r>
          </a:p>
        </p:txBody>
      </p:sp>
    </p:spTree>
    <p:extLst>
      <p:ext uri="{BB962C8B-B14F-4D97-AF65-F5344CB8AC3E}">
        <p14:creationId xmlns:p14="http://schemas.microsoft.com/office/powerpoint/2010/main" val="9300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êu đề 1">
            <a:extLst>
              <a:ext uri="{FF2B5EF4-FFF2-40B4-BE49-F238E27FC236}">
                <a16:creationId xmlns:a16="http://schemas.microsoft.com/office/drawing/2014/main" id="{854C8C6C-F01D-4A43-B73E-01C8A4FD94EC}"/>
              </a:ext>
            </a:extLst>
          </p:cNvPr>
          <p:cNvSpPr>
            <a:spLocks noGrp="1"/>
          </p:cNvSpPr>
          <p:nvPr>
            <p:ph type="title"/>
          </p:nvPr>
        </p:nvSpPr>
        <p:spPr>
          <a:xfrm>
            <a:off x="984250" y="313593"/>
            <a:ext cx="9906000" cy="1382156"/>
          </a:xfrm>
        </p:spPr>
        <p:txBody>
          <a:bodyPr/>
          <a:lstStyle/>
          <a:p>
            <a:r>
              <a:rPr lang="en-US"/>
              <a:t>                         BẾP LỬA</a:t>
            </a:r>
            <a:br>
              <a:rPr lang="en-US"/>
            </a:br>
            <a:r>
              <a:rPr lang="en-US"/>
              <a:t>                                      BẰNG VIỆT</a:t>
            </a:r>
            <a:endParaRPr lang="vi-VN"/>
          </a:p>
        </p:txBody>
      </p:sp>
      <p:sp>
        <p:nvSpPr>
          <p:cNvPr id="7" name="Hộp Văn bản 6">
            <a:extLst>
              <a:ext uri="{FF2B5EF4-FFF2-40B4-BE49-F238E27FC236}">
                <a16:creationId xmlns:a16="http://schemas.microsoft.com/office/drawing/2014/main" id="{51E7E859-C8E3-514E-903F-463D236F966A}"/>
              </a:ext>
            </a:extLst>
          </p:cNvPr>
          <p:cNvSpPr txBox="1"/>
          <p:nvPr/>
        </p:nvSpPr>
        <p:spPr>
          <a:xfrm>
            <a:off x="1540118" y="1600200"/>
            <a:ext cx="4223727" cy="400110"/>
          </a:xfrm>
          <a:prstGeom prst="rect">
            <a:avLst/>
          </a:prstGeom>
          <a:noFill/>
        </p:spPr>
        <p:txBody>
          <a:bodyPr wrap="square" rtlCol="0">
            <a:spAutoFit/>
          </a:bodyPr>
          <a:lstStyle/>
          <a:p>
            <a:pPr algn="l"/>
            <a:r>
              <a:rPr lang="en-US" sz="2000"/>
              <a:t>I,Tìm hiểu chung:</a:t>
            </a:r>
            <a:endParaRPr lang="vi-VN" sz="2000"/>
          </a:p>
        </p:txBody>
      </p:sp>
      <p:sp>
        <p:nvSpPr>
          <p:cNvPr id="9" name="Hộp Văn bản 8">
            <a:extLst>
              <a:ext uri="{FF2B5EF4-FFF2-40B4-BE49-F238E27FC236}">
                <a16:creationId xmlns:a16="http://schemas.microsoft.com/office/drawing/2014/main" id="{830B85CE-654A-9B47-8498-12F585F4D97B}"/>
              </a:ext>
            </a:extLst>
          </p:cNvPr>
          <p:cNvSpPr txBox="1"/>
          <p:nvPr/>
        </p:nvSpPr>
        <p:spPr>
          <a:xfrm>
            <a:off x="2101850" y="2067956"/>
            <a:ext cx="1828800" cy="369332"/>
          </a:xfrm>
          <a:prstGeom prst="rect">
            <a:avLst/>
          </a:prstGeom>
          <a:noFill/>
        </p:spPr>
        <p:txBody>
          <a:bodyPr wrap="square" rtlCol="0">
            <a:spAutoFit/>
          </a:bodyPr>
          <a:lstStyle/>
          <a:p>
            <a:pPr algn="l"/>
            <a:r>
              <a:rPr lang="en-US"/>
              <a:t>1,Tác giả:</a:t>
            </a:r>
            <a:endParaRPr lang="vi-VN"/>
          </a:p>
        </p:txBody>
      </p:sp>
      <p:sp>
        <p:nvSpPr>
          <p:cNvPr id="10" name="Hộp Văn bản 9">
            <a:extLst>
              <a:ext uri="{FF2B5EF4-FFF2-40B4-BE49-F238E27FC236}">
                <a16:creationId xmlns:a16="http://schemas.microsoft.com/office/drawing/2014/main" id="{553D74B3-160F-2245-974C-E0B229DC5088}"/>
              </a:ext>
            </a:extLst>
          </p:cNvPr>
          <p:cNvSpPr txBox="1"/>
          <p:nvPr/>
        </p:nvSpPr>
        <p:spPr>
          <a:xfrm>
            <a:off x="2101850" y="2372517"/>
            <a:ext cx="1828800" cy="369332"/>
          </a:xfrm>
          <a:prstGeom prst="rect">
            <a:avLst/>
          </a:prstGeom>
          <a:noFill/>
        </p:spPr>
        <p:txBody>
          <a:bodyPr wrap="square" rtlCol="0">
            <a:spAutoFit/>
          </a:bodyPr>
          <a:lstStyle/>
          <a:p>
            <a:pPr algn="l"/>
            <a:r>
              <a:rPr lang="vi-VN"/>
              <a:t>2,Tác phẩm:</a:t>
            </a:r>
          </a:p>
        </p:txBody>
      </p:sp>
      <p:sp>
        <p:nvSpPr>
          <p:cNvPr id="11" name="Bong bóng Ý nghĩ: Hình đám mây 10">
            <a:extLst>
              <a:ext uri="{FF2B5EF4-FFF2-40B4-BE49-F238E27FC236}">
                <a16:creationId xmlns:a16="http://schemas.microsoft.com/office/drawing/2014/main" id="{CC97C1D8-B976-7E47-810C-565A2868B941}"/>
              </a:ext>
            </a:extLst>
          </p:cNvPr>
          <p:cNvSpPr/>
          <p:nvPr/>
        </p:nvSpPr>
        <p:spPr>
          <a:xfrm>
            <a:off x="6351465" y="3008073"/>
            <a:ext cx="2941516" cy="2035292"/>
          </a:xfrm>
          <a:prstGeom prst="cloudCallout">
            <a:avLst>
              <a:gd name="adj1" fmla="val -114984"/>
              <a:gd name="adj2" fmla="val -660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Em hãy cho biết bài thơ "Bếp lửa” được sáng tác trong hoàn cảnh nào?</a:t>
            </a:r>
          </a:p>
        </p:txBody>
      </p:sp>
      <p:sp>
        <p:nvSpPr>
          <p:cNvPr id="12" name="Hộp Văn bản 11">
            <a:extLst>
              <a:ext uri="{FF2B5EF4-FFF2-40B4-BE49-F238E27FC236}">
                <a16:creationId xmlns:a16="http://schemas.microsoft.com/office/drawing/2014/main" id="{6920F965-38DA-2D4C-9940-838E6771421A}"/>
              </a:ext>
            </a:extLst>
          </p:cNvPr>
          <p:cNvSpPr txBox="1"/>
          <p:nvPr/>
        </p:nvSpPr>
        <p:spPr>
          <a:xfrm>
            <a:off x="2101850" y="2741849"/>
            <a:ext cx="3994150" cy="646331"/>
          </a:xfrm>
          <a:prstGeom prst="rect">
            <a:avLst/>
          </a:prstGeom>
          <a:noFill/>
        </p:spPr>
        <p:txBody>
          <a:bodyPr wrap="square" rtlCol="0">
            <a:spAutoFit/>
          </a:bodyPr>
          <a:lstStyle/>
          <a:p>
            <a:pPr algn="l"/>
            <a:r>
              <a:rPr lang="vi-VN"/>
              <a:t>- Bài thơ sáng tác năm 1963,khi tác giả đang học ngành luật ở Liên Xô (cũ)</a:t>
            </a:r>
          </a:p>
        </p:txBody>
      </p:sp>
      <p:pic>
        <p:nvPicPr>
          <p:cNvPr id="13" name="Hình ảnh 13">
            <a:extLst>
              <a:ext uri="{FF2B5EF4-FFF2-40B4-BE49-F238E27FC236}">
                <a16:creationId xmlns:a16="http://schemas.microsoft.com/office/drawing/2014/main" id="{4FE1B86D-D5FB-C740-B7E7-16E29A234F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572" y="1600200"/>
            <a:ext cx="3028950" cy="4314825"/>
          </a:xfrm>
          <a:prstGeom prst="rect">
            <a:avLst/>
          </a:prstGeom>
        </p:spPr>
      </p:pic>
      <p:sp>
        <p:nvSpPr>
          <p:cNvPr id="14" name="Hộp Văn bản 13">
            <a:extLst>
              <a:ext uri="{FF2B5EF4-FFF2-40B4-BE49-F238E27FC236}">
                <a16:creationId xmlns:a16="http://schemas.microsoft.com/office/drawing/2014/main" id="{7F712B4A-EAE9-1547-8BCF-4BD1D4261323}"/>
              </a:ext>
            </a:extLst>
          </p:cNvPr>
          <p:cNvSpPr txBox="1"/>
          <p:nvPr/>
        </p:nvSpPr>
        <p:spPr>
          <a:xfrm>
            <a:off x="2073280" y="3359605"/>
            <a:ext cx="2952258" cy="646331"/>
          </a:xfrm>
          <a:prstGeom prst="rect">
            <a:avLst/>
          </a:prstGeom>
          <a:noFill/>
        </p:spPr>
        <p:txBody>
          <a:bodyPr wrap="square" rtlCol="0">
            <a:spAutoFit/>
          </a:bodyPr>
          <a:lstStyle/>
          <a:p>
            <a:pPr algn="l"/>
            <a:r>
              <a:rPr lang="vi-VN"/>
              <a:t>- In trong tập “ Hương cây – Bếp lửa” cùng Lưu Quang Vũ.</a:t>
            </a:r>
          </a:p>
        </p:txBody>
      </p:sp>
    </p:spTree>
    <p:extLst>
      <p:ext uri="{BB962C8B-B14F-4D97-AF65-F5344CB8AC3E}">
        <p14:creationId xmlns:p14="http://schemas.microsoft.com/office/powerpoint/2010/main" val="378358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ircle(in)">
                                      <p:cBhvr>
                                        <p:cTn id="26" dur="2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1" grpId="1" animBg="1"/>
      <p:bldP spid="12"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ng bóng Lời nói: Hình bầu dục 3">
            <a:extLst>
              <a:ext uri="{FF2B5EF4-FFF2-40B4-BE49-F238E27FC236}">
                <a16:creationId xmlns:a16="http://schemas.microsoft.com/office/drawing/2014/main" id="{85AC244E-5184-2C46-AE53-621EB54B30BC}"/>
              </a:ext>
            </a:extLst>
          </p:cNvPr>
          <p:cNvSpPr/>
          <p:nvPr/>
        </p:nvSpPr>
        <p:spPr>
          <a:xfrm>
            <a:off x="3066560" y="1825199"/>
            <a:ext cx="5554785" cy="302278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t>Trong 8 năm đó cháu có những kỉ niệm gì với bà?</a:t>
            </a:r>
          </a:p>
        </p:txBody>
      </p:sp>
    </p:spTree>
    <p:extLst>
      <p:ext uri="{BB962C8B-B14F-4D97-AF65-F5344CB8AC3E}">
        <p14:creationId xmlns:p14="http://schemas.microsoft.com/office/powerpoint/2010/main" val="301544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75F12FA0-D247-1E43-A1D9-2FFB178D65D7}"/>
              </a:ext>
            </a:extLst>
          </p:cNvPr>
          <p:cNvSpPr txBox="1"/>
          <p:nvPr/>
        </p:nvSpPr>
        <p:spPr>
          <a:xfrm>
            <a:off x="2942980" y="151179"/>
            <a:ext cx="8963269" cy="6555641"/>
          </a:xfrm>
          <a:prstGeom prst="rect">
            <a:avLst/>
          </a:prstGeom>
          <a:noFill/>
        </p:spPr>
        <p:txBody>
          <a:bodyPr wrap="square">
            <a:spAutoFit/>
          </a:bodyPr>
          <a:lstStyle/>
          <a:p>
            <a:r>
              <a:rPr lang="vi-VN" sz="2800" b="1" i="0">
                <a:solidFill>
                  <a:srgbClr val="333333"/>
                </a:solidFill>
                <a:effectLst/>
                <a:latin typeface="arial" panose="020B0604020202020204" pitchFamily="34" charset="0"/>
              </a:rPr>
              <a:t>Tám năm ròng cháu cùng bà nhóm lửa</a:t>
            </a:r>
          </a:p>
          <a:p>
            <a:br>
              <a:rPr lang="vi-VN" sz="2800" b="1" i="0">
                <a:solidFill>
                  <a:srgbClr val="333333"/>
                </a:solidFill>
                <a:effectLst/>
                <a:latin typeface="arial" panose="020B0604020202020204" pitchFamily="34" charset="0"/>
              </a:rPr>
            </a:br>
            <a:r>
              <a:rPr lang="vi-VN" sz="2800" b="1" i="0">
                <a:solidFill>
                  <a:srgbClr val="333333"/>
                </a:solidFill>
                <a:effectLst/>
                <a:latin typeface="arial" panose="020B0604020202020204" pitchFamily="34" charset="0"/>
              </a:rPr>
              <a:t>Tu hú kêu trên những cánh đồng xa.</a:t>
            </a:r>
          </a:p>
          <a:p>
            <a:br>
              <a:rPr lang="vi-VN" sz="2800" b="1" i="0">
                <a:solidFill>
                  <a:srgbClr val="333333"/>
                </a:solidFill>
                <a:effectLst/>
                <a:latin typeface="arial" panose="020B0604020202020204" pitchFamily="34" charset="0"/>
              </a:rPr>
            </a:br>
            <a:r>
              <a:rPr lang="vi-VN" sz="2800" b="1" i="0">
                <a:solidFill>
                  <a:srgbClr val="333333"/>
                </a:solidFill>
                <a:effectLst/>
                <a:latin typeface="arial" panose="020B0604020202020204" pitchFamily="34" charset="0"/>
              </a:rPr>
              <a:t>Khi tu hú kêu, bà còn nhớ không bà</a:t>
            </a:r>
          </a:p>
          <a:p>
            <a:br>
              <a:rPr lang="vi-VN" sz="2800" b="1" i="0">
                <a:solidFill>
                  <a:srgbClr val="333333"/>
                </a:solidFill>
                <a:effectLst/>
                <a:latin typeface="arial" panose="020B0604020202020204" pitchFamily="34" charset="0"/>
              </a:rPr>
            </a:br>
            <a:r>
              <a:rPr lang="vi-VN" sz="2800" b="1" i="0">
                <a:solidFill>
                  <a:srgbClr val="333333"/>
                </a:solidFill>
                <a:effectLst/>
                <a:latin typeface="arial" panose="020B0604020202020204" pitchFamily="34" charset="0"/>
              </a:rPr>
              <a:t>Bà hay kể chuyện những ngày ở Huế,</a:t>
            </a:r>
          </a:p>
          <a:p>
            <a:br>
              <a:rPr lang="vi-VN" sz="2800" b="1" i="0">
                <a:solidFill>
                  <a:srgbClr val="333333"/>
                </a:solidFill>
                <a:effectLst/>
                <a:latin typeface="arial" panose="020B0604020202020204" pitchFamily="34" charset="0"/>
              </a:rPr>
            </a:br>
            <a:r>
              <a:rPr lang="vi-VN" sz="2800" b="1" i="0">
                <a:solidFill>
                  <a:srgbClr val="333333"/>
                </a:solidFill>
                <a:effectLst/>
                <a:latin typeface="arial" panose="020B0604020202020204" pitchFamily="34" charset="0"/>
              </a:rPr>
              <a:t>Tiếng tu hú sao mà tha thiết thế !</a:t>
            </a:r>
          </a:p>
          <a:p>
            <a:br>
              <a:rPr lang="vi-VN" sz="2800" b="1" i="0">
                <a:solidFill>
                  <a:srgbClr val="333333"/>
                </a:solidFill>
                <a:effectLst/>
                <a:latin typeface="arial" panose="020B0604020202020204" pitchFamily="34" charset="0"/>
              </a:rPr>
            </a:br>
            <a:r>
              <a:rPr lang="vi-VN" sz="2800" b="1" i="0">
                <a:solidFill>
                  <a:srgbClr val="333333"/>
                </a:solidFill>
                <a:effectLst/>
                <a:latin typeface="arial" panose="020B0604020202020204" pitchFamily="34" charset="0"/>
              </a:rPr>
              <a:t>Mẹ cùng cha công tác bận không về</a:t>
            </a:r>
          </a:p>
          <a:p>
            <a:br>
              <a:rPr lang="vi-VN" sz="2800" b="1" i="0">
                <a:solidFill>
                  <a:srgbClr val="333333"/>
                </a:solidFill>
                <a:effectLst/>
                <a:latin typeface="arial" panose="020B0604020202020204" pitchFamily="34" charset="0"/>
              </a:rPr>
            </a:br>
            <a:r>
              <a:rPr lang="vi-VN" sz="2800" b="1" i="0">
                <a:solidFill>
                  <a:srgbClr val="333333"/>
                </a:solidFill>
                <a:effectLst/>
                <a:latin typeface="arial" panose="020B0604020202020204" pitchFamily="34" charset="0"/>
              </a:rPr>
              <a:t>Cháu ở cùng bà, bà bảo cháu nghe,</a:t>
            </a:r>
          </a:p>
          <a:p>
            <a:br>
              <a:rPr lang="vi-VN" sz="2800" b="1" i="0">
                <a:solidFill>
                  <a:srgbClr val="333333"/>
                </a:solidFill>
                <a:effectLst/>
                <a:latin typeface="arial" panose="020B0604020202020204" pitchFamily="34" charset="0"/>
              </a:rPr>
            </a:br>
            <a:r>
              <a:rPr lang="vi-VN" sz="2800" b="1" i="0">
                <a:solidFill>
                  <a:srgbClr val="333333"/>
                </a:solidFill>
                <a:effectLst/>
                <a:latin typeface="arial" panose="020B0604020202020204" pitchFamily="34" charset="0"/>
              </a:rPr>
              <a:t>Bà dạy cháu làm, bà chăm cháu học,</a:t>
            </a:r>
            <a:endParaRPr lang="vi-VN" sz="2800" b="1"/>
          </a:p>
        </p:txBody>
      </p:sp>
      <p:sp>
        <p:nvSpPr>
          <p:cNvPr id="8" name="Hộp Văn bản 7">
            <a:extLst>
              <a:ext uri="{FF2B5EF4-FFF2-40B4-BE49-F238E27FC236}">
                <a16:creationId xmlns:a16="http://schemas.microsoft.com/office/drawing/2014/main" id="{C6A761C6-BEBF-2143-9EC5-DDA0949038B5}"/>
              </a:ext>
            </a:extLst>
          </p:cNvPr>
          <p:cNvSpPr txBox="1"/>
          <p:nvPr/>
        </p:nvSpPr>
        <p:spPr>
          <a:xfrm>
            <a:off x="2942980" y="151179"/>
            <a:ext cx="3419232" cy="523220"/>
          </a:xfrm>
          <a:prstGeom prst="rect">
            <a:avLst/>
          </a:prstGeom>
          <a:noFill/>
        </p:spPr>
        <p:txBody>
          <a:bodyPr wrap="square">
            <a:spAutoFit/>
          </a:bodyPr>
          <a:lstStyle/>
          <a:p>
            <a:r>
              <a:rPr lang="vi-VN" sz="2800" b="1" i="0">
                <a:solidFill>
                  <a:srgbClr val="FF0000"/>
                </a:solidFill>
                <a:effectLst/>
                <a:latin typeface="arial" panose="020B0604020202020204" pitchFamily="34" charset="0"/>
              </a:rPr>
              <a:t>Tám năm ròng </a:t>
            </a:r>
            <a:endParaRPr lang="vi-VN" sz="2800">
              <a:solidFill>
                <a:srgbClr val="FF0000"/>
              </a:solidFill>
            </a:endParaRPr>
          </a:p>
        </p:txBody>
      </p:sp>
      <p:sp>
        <p:nvSpPr>
          <p:cNvPr id="10" name="Hộp Văn bản 9">
            <a:extLst>
              <a:ext uri="{FF2B5EF4-FFF2-40B4-BE49-F238E27FC236}">
                <a16:creationId xmlns:a16="http://schemas.microsoft.com/office/drawing/2014/main" id="{F312E33A-9B77-2B43-AC55-1335F7E4E0D8}"/>
              </a:ext>
            </a:extLst>
          </p:cNvPr>
          <p:cNvSpPr txBox="1"/>
          <p:nvPr/>
        </p:nvSpPr>
        <p:spPr>
          <a:xfrm>
            <a:off x="6404950" y="151179"/>
            <a:ext cx="3431443" cy="523220"/>
          </a:xfrm>
          <a:prstGeom prst="rect">
            <a:avLst/>
          </a:prstGeom>
          <a:noFill/>
        </p:spPr>
        <p:txBody>
          <a:bodyPr wrap="square">
            <a:spAutoFit/>
          </a:bodyPr>
          <a:lstStyle/>
          <a:p>
            <a:r>
              <a:rPr lang="vi-VN" sz="2800" b="1" i="0">
                <a:solidFill>
                  <a:srgbClr val="FF0000"/>
                </a:solidFill>
                <a:effectLst/>
                <a:latin typeface="arial" panose="020B0604020202020204" pitchFamily="34" charset="0"/>
              </a:rPr>
              <a:t>cùng bà nhóm lửa</a:t>
            </a:r>
            <a:endParaRPr lang="vi-VN" sz="2800">
              <a:solidFill>
                <a:srgbClr val="FF0000"/>
              </a:solidFill>
            </a:endParaRPr>
          </a:p>
        </p:txBody>
      </p:sp>
      <p:sp>
        <p:nvSpPr>
          <p:cNvPr id="12" name="Hộp Văn bản 11">
            <a:extLst>
              <a:ext uri="{FF2B5EF4-FFF2-40B4-BE49-F238E27FC236}">
                <a16:creationId xmlns:a16="http://schemas.microsoft.com/office/drawing/2014/main" id="{39324F95-4535-9F4E-9629-CAE055EAF603}"/>
              </a:ext>
            </a:extLst>
          </p:cNvPr>
          <p:cNvSpPr txBox="1"/>
          <p:nvPr/>
        </p:nvSpPr>
        <p:spPr>
          <a:xfrm>
            <a:off x="2942980" y="2713955"/>
            <a:ext cx="3795346" cy="523220"/>
          </a:xfrm>
          <a:prstGeom prst="rect">
            <a:avLst/>
          </a:prstGeom>
          <a:noFill/>
        </p:spPr>
        <p:txBody>
          <a:bodyPr wrap="square">
            <a:spAutoFit/>
          </a:bodyPr>
          <a:lstStyle/>
          <a:p>
            <a:r>
              <a:rPr lang="vi-VN" sz="2800" b="1" i="0">
                <a:solidFill>
                  <a:srgbClr val="FF0000"/>
                </a:solidFill>
                <a:effectLst/>
                <a:latin typeface="arial" panose="020B0604020202020204" pitchFamily="34" charset="0"/>
              </a:rPr>
              <a:t>Bà hay kể chuyện</a:t>
            </a:r>
            <a:endParaRPr lang="vi-VN" sz="2800">
              <a:solidFill>
                <a:srgbClr val="FF0000"/>
              </a:solidFill>
            </a:endParaRPr>
          </a:p>
        </p:txBody>
      </p:sp>
      <p:sp>
        <p:nvSpPr>
          <p:cNvPr id="14" name="Hộp Văn bản 13">
            <a:extLst>
              <a:ext uri="{FF2B5EF4-FFF2-40B4-BE49-F238E27FC236}">
                <a16:creationId xmlns:a16="http://schemas.microsoft.com/office/drawing/2014/main" id="{8FFF36AC-6880-E340-8465-8BA09993E9EB}"/>
              </a:ext>
            </a:extLst>
          </p:cNvPr>
          <p:cNvSpPr txBox="1"/>
          <p:nvPr/>
        </p:nvSpPr>
        <p:spPr>
          <a:xfrm>
            <a:off x="2942980" y="5276731"/>
            <a:ext cx="6621708" cy="1384995"/>
          </a:xfrm>
          <a:prstGeom prst="rect">
            <a:avLst/>
          </a:prstGeom>
          <a:noFill/>
        </p:spPr>
        <p:txBody>
          <a:bodyPr wrap="square">
            <a:spAutoFit/>
          </a:bodyPr>
          <a:lstStyle/>
          <a:p>
            <a:endParaRPr lang="vi-VN" sz="2800" b="1" i="0">
              <a:solidFill>
                <a:srgbClr val="FF0000"/>
              </a:solidFill>
              <a:effectLst/>
              <a:latin typeface="arial" panose="020B0604020202020204" pitchFamily="34" charset="0"/>
            </a:endParaRPr>
          </a:p>
          <a:p>
            <a:br>
              <a:rPr lang="vi-VN" sz="2800" b="1" i="0">
                <a:solidFill>
                  <a:srgbClr val="FF0000"/>
                </a:solidFill>
                <a:effectLst/>
                <a:latin typeface="arial" panose="020B0604020202020204" pitchFamily="34" charset="0"/>
              </a:rPr>
            </a:br>
            <a:r>
              <a:rPr lang="vi-VN" sz="2800" b="1" i="0">
                <a:solidFill>
                  <a:srgbClr val="FF0000"/>
                </a:solidFill>
                <a:effectLst/>
                <a:latin typeface="arial" panose="020B0604020202020204" pitchFamily="34" charset="0"/>
              </a:rPr>
              <a:t>Bà dạy cháu làm, bà chăm cháu học,</a:t>
            </a:r>
            <a:endParaRPr lang="vi-VN" sz="2800">
              <a:solidFill>
                <a:srgbClr val="FF0000"/>
              </a:solidFill>
            </a:endParaRPr>
          </a:p>
        </p:txBody>
      </p:sp>
      <p:sp>
        <p:nvSpPr>
          <p:cNvPr id="16" name="Hộp Văn bản 15">
            <a:extLst>
              <a:ext uri="{FF2B5EF4-FFF2-40B4-BE49-F238E27FC236}">
                <a16:creationId xmlns:a16="http://schemas.microsoft.com/office/drawing/2014/main" id="{EE971E19-4B59-C14E-A7D9-FA5C25C98382}"/>
              </a:ext>
            </a:extLst>
          </p:cNvPr>
          <p:cNvSpPr txBox="1"/>
          <p:nvPr/>
        </p:nvSpPr>
        <p:spPr>
          <a:xfrm>
            <a:off x="5846273" y="5276731"/>
            <a:ext cx="3990120" cy="523220"/>
          </a:xfrm>
          <a:prstGeom prst="rect">
            <a:avLst/>
          </a:prstGeom>
          <a:noFill/>
        </p:spPr>
        <p:txBody>
          <a:bodyPr wrap="square">
            <a:spAutoFit/>
          </a:bodyPr>
          <a:lstStyle/>
          <a:p>
            <a:r>
              <a:rPr lang="vi-VN" sz="2800" b="1" i="0">
                <a:solidFill>
                  <a:srgbClr val="FF0000"/>
                </a:solidFill>
                <a:effectLst/>
                <a:latin typeface="arial" panose="020B0604020202020204" pitchFamily="34" charset="0"/>
              </a:rPr>
              <a:t>bà bảo cháu nghe,</a:t>
            </a:r>
          </a:p>
        </p:txBody>
      </p:sp>
    </p:spTree>
    <p:extLst>
      <p:ext uri="{BB962C8B-B14F-4D97-AF65-F5344CB8AC3E}">
        <p14:creationId xmlns:p14="http://schemas.microsoft.com/office/powerpoint/2010/main" val="127188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2" grpId="0"/>
      <p:bldP spid="14"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1">
            <a:extLst>
              <a:ext uri="{FF2B5EF4-FFF2-40B4-BE49-F238E27FC236}">
                <a16:creationId xmlns:a16="http://schemas.microsoft.com/office/drawing/2014/main" id="{F437CD7F-322A-C748-995C-3797211A21B6}"/>
              </a:ext>
            </a:extLst>
          </p:cNvPr>
          <p:cNvSpPr>
            <a:spLocks noGrp="1"/>
          </p:cNvSpPr>
          <p:nvPr>
            <p:ph type="title"/>
          </p:nvPr>
        </p:nvSpPr>
        <p:spPr>
          <a:xfrm>
            <a:off x="984250" y="313593"/>
            <a:ext cx="9906000" cy="1382156"/>
          </a:xfrm>
        </p:spPr>
        <p:txBody>
          <a:bodyPr/>
          <a:lstStyle/>
          <a:p>
            <a:r>
              <a:rPr lang="en-US"/>
              <a:t>                         BẾP LỬA</a:t>
            </a:r>
            <a:br>
              <a:rPr lang="en-US"/>
            </a:br>
            <a:r>
              <a:rPr lang="en-US"/>
              <a:t>                                      BẰNG VIỆT</a:t>
            </a:r>
            <a:endParaRPr lang="vi-VN"/>
          </a:p>
        </p:txBody>
      </p:sp>
      <p:sp>
        <p:nvSpPr>
          <p:cNvPr id="7" name="Hộp Văn bản 6">
            <a:extLst>
              <a:ext uri="{FF2B5EF4-FFF2-40B4-BE49-F238E27FC236}">
                <a16:creationId xmlns:a16="http://schemas.microsoft.com/office/drawing/2014/main" id="{15E3FC92-60D3-1840-A836-8C1505A3F079}"/>
              </a:ext>
            </a:extLst>
          </p:cNvPr>
          <p:cNvSpPr txBox="1"/>
          <p:nvPr/>
        </p:nvSpPr>
        <p:spPr>
          <a:xfrm>
            <a:off x="1540118" y="1600200"/>
            <a:ext cx="4223727" cy="400110"/>
          </a:xfrm>
          <a:prstGeom prst="rect">
            <a:avLst/>
          </a:prstGeom>
          <a:noFill/>
        </p:spPr>
        <p:txBody>
          <a:bodyPr wrap="square" rtlCol="0">
            <a:spAutoFit/>
          </a:bodyPr>
          <a:lstStyle/>
          <a:p>
            <a:pPr algn="l"/>
            <a:r>
              <a:rPr lang="en-US" sz="2000"/>
              <a:t>I,Tìm hiểu chung:</a:t>
            </a:r>
            <a:endParaRPr lang="vi-VN" sz="2000"/>
          </a:p>
        </p:txBody>
      </p:sp>
      <p:sp>
        <p:nvSpPr>
          <p:cNvPr id="8" name="Hộp Văn bản 7">
            <a:extLst>
              <a:ext uri="{FF2B5EF4-FFF2-40B4-BE49-F238E27FC236}">
                <a16:creationId xmlns:a16="http://schemas.microsoft.com/office/drawing/2014/main" id="{D351172D-AA1F-B645-BA4E-99A8B8665EAC}"/>
              </a:ext>
            </a:extLst>
          </p:cNvPr>
          <p:cNvSpPr txBox="1"/>
          <p:nvPr/>
        </p:nvSpPr>
        <p:spPr>
          <a:xfrm>
            <a:off x="1542560" y="2000310"/>
            <a:ext cx="1828800" cy="369332"/>
          </a:xfrm>
          <a:prstGeom prst="rect">
            <a:avLst/>
          </a:prstGeom>
          <a:noFill/>
        </p:spPr>
        <p:txBody>
          <a:bodyPr wrap="square" rtlCol="0">
            <a:spAutoFit/>
          </a:bodyPr>
          <a:lstStyle/>
          <a:p>
            <a:pPr algn="l"/>
            <a:r>
              <a:rPr lang="vi-VN"/>
              <a:t>II,Tìm hiểu chi tiết:</a:t>
            </a:r>
          </a:p>
        </p:txBody>
      </p:sp>
      <p:sp>
        <p:nvSpPr>
          <p:cNvPr id="9" name="Hộp Văn bản 8">
            <a:extLst>
              <a:ext uri="{FF2B5EF4-FFF2-40B4-BE49-F238E27FC236}">
                <a16:creationId xmlns:a16="http://schemas.microsoft.com/office/drawing/2014/main" id="{E5271109-E76A-7F40-91BF-2F3AD017BFCE}"/>
              </a:ext>
            </a:extLst>
          </p:cNvPr>
          <p:cNvSpPr txBox="1"/>
          <p:nvPr/>
        </p:nvSpPr>
        <p:spPr>
          <a:xfrm>
            <a:off x="1808773" y="2369642"/>
            <a:ext cx="5102958" cy="369332"/>
          </a:xfrm>
          <a:prstGeom prst="rect">
            <a:avLst/>
          </a:prstGeom>
          <a:noFill/>
        </p:spPr>
        <p:txBody>
          <a:bodyPr wrap="square" rtlCol="0">
            <a:spAutoFit/>
          </a:bodyPr>
          <a:lstStyle/>
          <a:p>
            <a:pPr algn="l"/>
            <a:r>
              <a:rPr lang="vi-VN"/>
              <a:t>1,Hình ảnh bếp lửa khơi nguồn  cảm xúc kỉ niệm về bà:</a:t>
            </a:r>
          </a:p>
        </p:txBody>
      </p:sp>
      <p:sp>
        <p:nvSpPr>
          <p:cNvPr id="11" name="Hộp Văn bản 10">
            <a:extLst>
              <a:ext uri="{FF2B5EF4-FFF2-40B4-BE49-F238E27FC236}">
                <a16:creationId xmlns:a16="http://schemas.microsoft.com/office/drawing/2014/main" id="{7FAA0D7E-FE57-AD44-AC86-C652ED87D1B9}"/>
              </a:ext>
            </a:extLst>
          </p:cNvPr>
          <p:cNvSpPr txBox="1"/>
          <p:nvPr/>
        </p:nvSpPr>
        <p:spPr>
          <a:xfrm>
            <a:off x="1808773" y="2797690"/>
            <a:ext cx="4699977" cy="369332"/>
          </a:xfrm>
          <a:prstGeom prst="rect">
            <a:avLst/>
          </a:prstGeom>
          <a:noFill/>
        </p:spPr>
        <p:txBody>
          <a:bodyPr wrap="square" rtlCol="0">
            <a:spAutoFit/>
          </a:bodyPr>
          <a:lstStyle/>
          <a:p>
            <a:pPr algn="l"/>
            <a:r>
              <a:rPr lang="vi-VN"/>
              <a:t>2,Những kỉ niệm tuổi thơ sống bên bà</a:t>
            </a:r>
          </a:p>
        </p:txBody>
      </p:sp>
      <p:sp>
        <p:nvSpPr>
          <p:cNvPr id="2" name="Hộp Văn bản 1">
            <a:extLst>
              <a:ext uri="{FF2B5EF4-FFF2-40B4-BE49-F238E27FC236}">
                <a16:creationId xmlns:a16="http://schemas.microsoft.com/office/drawing/2014/main" id="{DCE65A2F-B08E-EC43-9CD4-F7487FBB95EC}"/>
              </a:ext>
            </a:extLst>
          </p:cNvPr>
          <p:cNvSpPr txBox="1"/>
          <p:nvPr/>
        </p:nvSpPr>
        <p:spPr>
          <a:xfrm>
            <a:off x="2004157" y="3225738"/>
            <a:ext cx="3942862" cy="369332"/>
          </a:xfrm>
          <a:prstGeom prst="rect">
            <a:avLst/>
          </a:prstGeom>
          <a:noFill/>
        </p:spPr>
        <p:txBody>
          <a:bodyPr wrap="square" rtlCol="0">
            <a:spAutoFit/>
          </a:bodyPr>
          <a:lstStyle/>
          <a:p>
            <a:pPr algn="l"/>
            <a:r>
              <a:rPr lang="vi-VN"/>
              <a:t> a, Kỉ niệm năm lên 4 tuổi:</a:t>
            </a:r>
          </a:p>
        </p:txBody>
      </p:sp>
      <p:cxnSp>
        <p:nvCxnSpPr>
          <p:cNvPr id="4" name="Đường kết nối Mũi tên Thẳng 3">
            <a:extLst>
              <a:ext uri="{FF2B5EF4-FFF2-40B4-BE49-F238E27FC236}">
                <a16:creationId xmlns:a16="http://schemas.microsoft.com/office/drawing/2014/main" id="{D283722B-98B3-9240-A48F-4A99073AE41A}"/>
              </a:ext>
            </a:extLst>
          </p:cNvPr>
          <p:cNvCxnSpPr>
            <a:cxnSpLocks/>
          </p:cNvCxnSpPr>
          <p:nvPr/>
        </p:nvCxnSpPr>
        <p:spPr>
          <a:xfrm>
            <a:off x="6911731" y="2310926"/>
            <a:ext cx="0" cy="416118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3" name="Hộp Văn bản 2">
            <a:extLst>
              <a:ext uri="{FF2B5EF4-FFF2-40B4-BE49-F238E27FC236}">
                <a16:creationId xmlns:a16="http://schemas.microsoft.com/office/drawing/2014/main" id="{290A4A1E-23FB-2344-A576-EF5FA50A02F1}"/>
              </a:ext>
            </a:extLst>
          </p:cNvPr>
          <p:cNvSpPr txBox="1"/>
          <p:nvPr/>
        </p:nvSpPr>
        <p:spPr>
          <a:xfrm>
            <a:off x="2061306" y="3595070"/>
            <a:ext cx="3702539" cy="369332"/>
          </a:xfrm>
          <a:prstGeom prst="rect">
            <a:avLst/>
          </a:prstGeom>
          <a:noFill/>
        </p:spPr>
        <p:txBody>
          <a:bodyPr wrap="square" rtlCol="0">
            <a:spAutoFit/>
          </a:bodyPr>
          <a:lstStyle/>
          <a:p>
            <a:pPr algn="l"/>
            <a:r>
              <a:rPr lang="vi-VN"/>
              <a:t>b, Kỉ niệm 8 năm kháng chiến cùng bà:</a:t>
            </a:r>
          </a:p>
        </p:txBody>
      </p:sp>
      <p:sp>
        <p:nvSpPr>
          <p:cNvPr id="6" name="Hộp Văn bản 5">
            <a:extLst>
              <a:ext uri="{FF2B5EF4-FFF2-40B4-BE49-F238E27FC236}">
                <a16:creationId xmlns:a16="http://schemas.microsoft.com/office/drawing/2014/main" id="{64BB4A49-E4C0-5C4E-9F00-1E15514F7734}"/>
              </a:ext>
            </a:extLst>
          </p:cNvPr>
          <p:cNvSpPr txBox="1"/>
          <p:nvPr/>
        </p:nvSpPr>
        <p:spPr>
          <a:xfrm>
            <a:off x="2329961" y="4074014"/>
            <a:ext cx="1828800" cy="369332"/>
          </a:xfrm>
          <a:prstGeom prst="rect">
            <a:avLst/>
          </a:prstGeom>
          <a:noFill/>
        </p:spPr>
        <p:txBody>
          <a:bodyPr wrap="square" rtlCol="0">
            <a:spAutoFit/>
          </a:bodyPr>
          <a:lstStyle/>
          <a:p>
            <a:pPr algn="l"/>
            <a:r>
              <a:rPr lang="vi-VN"/>
              <a:t>+Cùng bà nhóm lửa</a:t>
            </a:r>
          </a:p>
        </p:txBody>
      </p:sp>
      <p:sp>
        <p:nvSpPr>
          <p:cNvPr id="10" name="Hộp Văn bản 9">
            <a:extLst>
              <a:ext uri="{FF2B5EF4-FFF2-40B4-BE49-F238E27FC236}">
                <a16:creationId xmlns:a16="http://schemas.microsoft.com/office/drawing/2014/main" id="{0670BC98-DCB1-F243-B35B-56B4D2C9AA89}"/>
              </a:ext>
            </a:extLst>
          </p:cNvPr>
          <p:cNvSpPr txBox="1"/>
          <p:nvPr/>
        </p:nvSpPr>
        <p:spPr>
          <a:xfrm>
            <a:off x="2363910" y="4391520"/>
            <a:ext cx="1828800" cy="369332"/>
          </a:xfrm>
          <a:prstGeom prst="rect">
            <a:avLst/>
          </a:prstGeom>
          <a:noFill/>
        </p:spPr>
        <p:txBody>
          <a:bodyPr wrap="square" rtlCol="0">
            <a:spAutoFit/>
          </a:bodyPr>
          <a:lstStyle/>
          <a:p>
            <a:pPr algn="l"/>
            <a:r>
              <a:rPr lang="vi-VN" dirty="0"/>
              <a:t>+Bà kể chuyện</a:t>
            </a:r>
          </a:p>
        </p:txBody>
      </p:sp>
      <p:sp>
        <p:nvSpPr>
          <p:cNvPr id="12" name="Hộp Văn bản 11">
            <a:extLst>
              <a:ext uri="{FF2B5EF4-FFF2-40B4-BE49-F238E27FC236}">
                <a16:creationId xmlns:a16="http://schemas.microsoft.com/office/drawing/2014/main" id="{7BD692FB-7EDC-0F4D-B2F7-E69E749E32BD}"/>
              </a:ext>
            </a:extLst>
          </p:cNvPr>
          <p:cNvSpPr txBox="1"/>
          <p:nvPr/>
        </p:nvSpPr>
        <p:spPr>
          <a:xfrm>
            <a:off x="2363910" y="5000518"/>
            <a:ext cx="3540839" cy="369332"/>
          </a:xfrm>
          <a:prstGeom prst="rect">
            <a:avLst/>
          </a:prstGeom>
          <a:noFill/>
        </p:spPr>
        <p:txBody>
          <a:bodyPr wrap="square" rtlCol="0">
            <a:spAutoFit/>
          </a:bodyPr>
          <a:lstStyle/>
          <a:p>
            <a:pPr algn="l"/>
            <a:r>
              <a:rPr lang="vi-VN" dirty="0"/>
              <a:t>+ Bà dạy cháu làm ,chăm cháu học.</a:t>
            </a:r>
          </a:p>
        </p:txBody>
      </p:sp>
      <p:sp>
        <p:nvSpPr>
          <p:cNvPr id="13" name="Hộp Văn bản 11">
            <a:extLst>
              <a:ext uri="{FF2B5EF4-FFF2-40B4-BE49-F238E27FC236}">
                <a16:creationId xmlns:a16="http://schemas.microsoft.com/office/drawing/2014/main" id="{C394DE3E-E158-4DBD-839B-68D323874178}"/>
              </a:ext>
            </a:extLst>
          </p:cNvPr>
          <p:cNvSpPr txBox="1"/>
          <p:nvPr/>
        </p:nvSpPr>
        <p:spPr>
          <a:xfrm>
            <a:off x="2382708" y="4706240"/>
            <a:ext cx="3540839" cy="369332"/>
          </a:xfrm>
          <a:prstGeom prst="rect">
            <a:avLst/>
          </a:prstGeom>
          <a:noFill/>
        </p:spPr>
        <p:txBody>
          <a:bodyPr wrap="square" rtlCol="0">
            <a:spAutoFit/>
          </a:bodyPr>
          <a:lstStyle/>
          <a:p>
            <a:pPr algn="l"/>
            <a:r>
              <a:rPr lang="vi-VN" dirty="0"/>
              <a:t>+ </a:t>
            </a:r>
            <a:r>
              <a:rPr lang="en-US" dirty="0" err="1"/>
              <a:t>Bà</a:t>
            </a:r>
            <a:r>
              <a:rPr lang="en-US" dirty="0"/>
              <a:t> </a:t>
            </a:r>
            <a:r>
              <a:rPr lang="en-US" dirty="0" err="1"/>
              <a:t>bảo</a:t>
            </a:r>
            <a:r>
              <a:rPr lang="en-US" dirty="0"/>
              <a:t> </a:t>
            </a:r>
            <a:r>
              <a:rPr lang="en-US" dirty="0" err="1"/>
              <a:t>cháu</a:t>
            </a:r>
            <a:r>
              <a:rPr lang="en-US" dirty="0"/>
              <a:t> </a:t>
            </a:r>
            <a:r>
              <a:rPr lang="en-US" dirty="0" err="1"/>
              <a:t>nghe</a:t>
            </a:r>
            <a:r>
              <a:rPr lang="vi-VN" dirty="0"/>
              <a:t>.</a:t>
            </a:r>
          </a:p>
        </p:txBody>
      </p:sp>
    </p:spTree>
    <p:extLst>
      <p:ext uri="{BB962C8B-B14F-4D97-AF65-F5344CB8AC3E}">
        <p14:creationId xmlns:p14="http://schemas.microsoft.com/office/powerpoint/2010/main" val="40847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75F12FA0-D247-1E43-A1D9-2FFB178D65D7}"/>
              </a:ext>
            </a:extLst>
          </p:cNvPr>
          <p:cNvSpPr txBox="1"/>
          <p:nvPr/>
        </p:nvSpPr>
        <p:spPr>
          <a:xfrm>
            <a:off x="5055577" y="151179"/>
            <a:ext cx="8963269" cy="6555641"/>
          </a:xfrm>
          <a:prstGeom prst="rect">
            <a:avLst/>
          </a:prstGeom>
          <a:noFill/>
        </p:spPr>
        <p:txBody>
          <a:bodyPr wrap="square">
            <a:spAutoFit/>
          </a:bodyPr>
          <a:lstStyle/>
          <a:p>
            <a:r>
              <a:rPr lang="vi-VN" sz="2800" b="1" i="0">
                <a:solidFill>
                  <a:srgbClr val="333333"/>
                </a:solidFill>
                <a:effectLst/>
                <a:latin typeface="arial" panose="020B0604020202020204" pitchFamily="34" charset="0"/>
              </a:rPr>
              <a:t>Tám năm ròng cháu cùng bà nhóm lửa</a:t>
            </a:r>
          </a:p>
          <a:p>
            <a:br>
              <a:rPr lang="vi-VN" sz="2800" b="1" i="0">
                <a:solidFill>
                  <a:srgbClr val="333333"/>
                </a:solidFill>
                <a:effectLst/>
                <a:latin typeface="arial" panose="020B0604020202020204" pitchFamily="34" charset="0"/>
              </a:rPr>
            </a:br>
            <a:r>
              <a:rPr lang="vi-VN" sz="2800" b="1" i="0">
                <a:solidFill>
                  <a:srgbClr val="333333"/>
                </a:solidFill>
                <a:effectLst/>
                <a:latin typeface="arial" panose="020B0604020202020204" pitchFamily="34" charset="0"/>
              </a:rPr>
              <a:t>Tu hú kêu trên những cánh đồng xa.</a:t>
            </a:r>
          </a:p>
          <a:p>
            <a:br>
              <a:rPr lang="vi-VN" sz="2800" b="1" i="0">
                <a:solidFill>
                  <a:srgbClr val="333333"/>
                </a:solidFill>
                <a:effectLst/>
                <a:latin typeface="arial" panose="020B0604020202020204" pitchFamily="34" charset="0"/>
              </a:rPr>
            </a:br>
            <a:r>
              <a:rPr lang="vi-VN" sz="2800" b="1" i="0">
                <a:solidFill>
                  <a:srgbClr val="333333"/>
                </a:solidFill>
                <a:effectLst/>
                <a:latin typeface="arial" panose="020B0604020202020204" pitchFamily="34" charset="0"/>
              </a:rPr>
              <a:t>Khi tu hú kêu, bà còn nhớ không bà</a:t>
            </a:r>
          </a:p>
          <a:p>
            <a:br>
              <a:rPr lang="vi-VN" sz="2800" b="1" i="0">
                <a:solidFill>
                  <a:srgbClr val="333333"/>
                </a:solidFill>
                <a:effectLst/>
                <a:latin typeface="arial" panose="020B0604020202020204" pitchFamily="34" charset="0"/>
              </a:rPr>
            </a:br>
            <a:r>
              <a:rPr lang="vi-VN" sz="2800" b="1" i="0">
                <a:solidFill>
                  <a:srgbClr val="333333"/>
                </a:solidFill>
                <a:effectLst/>
                <a:latin typeface="arial" panose="020B0604020202020204" pitchFamily="34" charset="0"/>
              </a:rPr>
              <a:t>Bà hay kể chuyện những ngày ở Huế,</a:t>
            </a:r>
          </a:p>
          <a:p>
            <a:br>
              <a:rPr lang="vi-VN" sz="2800" b="1" i="0">
                <a:solidFill>
                  <a:srgbClr val="333333"/>
                </a:solidFill>
                <a:effectLst/>
                <a:latin typeface="arial" panose="020B0604020202020204" pitchFamily="34" charset="0"/>
              </a:rPr>
            </a:br>
            <a:r>
              <a:rPr lang="vi-VN" sz="2800" b="1" i="0">
                <a:solidFill>
                  <a:srgbClr val="333333"/>
                </a:solidFill>
                <a:effectLst/>
                <a:latin typeface="arial" panose="020B0604020202020204" pitchFamily="34" charset="0"/>
              </a:rPr>
              <a:t>Tiếng tu hú sao mà tha thiết thế !</a:t>
            </a:r>
          </a:p>
          <a:p>
            <a:br>
              <a:rPr lang="vi-VN" sz="2800" b="1" i="0">
                <a:solidFill>
                  <a:srgbClr val="333333"/>
                </a:solidFill>
                <a:effectLst/>
                <a:latin typeface="arial" panose="020B0604020202020204" pitchFamily="34" charset="0"/>
              </a:rPr>
            </a:br>
            <a:r>
              <a:rPr lang="vi-VN" sz="2800" b="1" i="0">
                <a:solidFill>
                  <a:srgbClr val="333333"/>
                </a:solidFill>
                <a:effectLst/>
                <a:latin typeface="arial" panose="020B0604020202020204" pitchFamily="34" charset="0"/>
              </a:rPr>
              <a:t>Mẹ cùng cha công tác bận không về</a:t>
            </a:r>
          </a:p>
          <a:p>
            <a:br>
              <a:rPr lang="vi-VN" sz="2800" b="1" i="0">
                <a:solidFill>
                  <a:srgbClr val="333333"/>
                </a:solidFill>
                <a:effectLst/>
                <a:latin typeface="arial" panose="020B0604020202020204" pitchFamily="34" charset="0"/>
              </a:rPr>
            </a:br>
            <a:r>
              <a:rPr lang="vi-VN" sz="2800" b="1" i="0">
                <a:solidFill>
                  <a:srgbClr val="333333"/>
                </a:solidFill>
                <a:effectLst/>
                <a:latin typeface="arial" panose="020B0604020202020204" pitchFamily="34" charset="0"/>
              </a:rPr>
              <a:t>Cháu ở cùng bà, bà bảo cháu nghe,</a:t>
            </a:r>
          </a:p>
          <a:p>
            <a:br>
              <a:rPr lang="vi-VN" sz="2800" b="1" i="0">
                <a:solidFill>
                  <a:srgbClr val="333333"/>
                </a:solidFill>
                <a:effectLst/>
                <a:latin typeface="arial" panose="020B0604020202020204" pitchFamily="34" charset="0"/>
              </a:rPr>
            </a:br>
            <a:r>
              <a:rPr lang="vi-VN" sz="2800" b="1" i="0">
                <a:solidFill>
                  <a:srgbClr val="333333"/>
                </a:solidFill>
                <a:effectLst/>
                <a:latin typeface="arial" panose="020B0604020202020204" pitchFamily="34" charset="0"/>
              </a:rPr>
              <a:t>Bà dạy cháu làm, bà chăm cháu học,</a:t>
            </a:r>
            <a:endParaRPr lang="vi-VN" sz="2800" b="1"/>
          </a:p>
        </p:txBody>
      </p:sp>
      <p:sp>
        <p:nvSpPr>
          <p:cNvPr id="9" name="Hộp Văn bản 8">
            <a:extLst>
              <a:ext uri="{FF2B5EF4-FFF2-40B4-BE49-F238E27FC236}">
                <a16:creationId xmlns:a16="http://schemas.microsoft.com/office/drawing/2014/main" id="{A6C4F9C8-89FF-EF43-AECB-6B4F8E2D5874}"/>
              </a:ext>
            </a:extLst>
          </p:cNvPr>
          <p:cNvSpPr txBox="1"/>
          <p:nvPr/>
        </p:nvSpPr>
        <p:spPr>
          <a:xfrm>
            <a:off x="6096000" y="3571057"/>
            <a:ext cx="1624135" cy="523220"/>
          </a:xfrm>
          <a:prstGeom prst="rect">
            <a:avLst/>
          </a:prstGeom>
          <a:noFill/>
        </p:spPr>
        <p:txBody>
          <a:bodyPr wrap="square">
            <a:spAutoFit/>
          </a:bodyPr>
          <a:lstStyle/>
          <a:p>
            <a:r>
              <a:rPr lang="vi-VN" sz="2800" b="1">
                <a:solidFill>
                  <a:srgbClr val="FF0000"/>
                </a:solidFill>
                <a:latin typeface="arial" panose="020B0604020202020204" pitchFamily="34" charset="0"/>
              </a:rPr>
              <a:t>t</a:t>
            </a:r>
            <a:r>
              <a:rPr lang="vi-VN" sz="2800" b="1" i="0">
                <a:solidFill>
                  <a:srgbClr val="FF0000"/>
                </a:solidFill>
                <a:effectLst/>
                <a:latin typeface="arial" panose="020B0604020202020204" pitchFamily="34" charset="0"/>
              </a:rPr>
              <a:t>u hú</a:t>
            </a:r>
            <a:endParaRPr lang="vi-VN" sz="2800">
              <a:solidFill>
                <a:srgbClr val="FF0000"/>
              </a:solidFill>
            </a:endParaRPr>
          </a:p>
        </p:txBody>
      </p:sp>
      <p:sp>
        <p:nvSpPr>
          <p:cNvPr id="3" name="Hộp Văn bản 2">
            <a:extLst>
              <a:ext uri="{FF2B5EF4-FFF2-40B4-BE49-F238E27FC236}">
                <a16:creationId xmlns:a16="http://schemas.microsoft.com/office/drawing/2014/main" id="{0289B3D0-E7C8-C045-934A-360F66AD8B76}"/>
              </a:ext>
            </a:extLst>
          </p:cNvPr>
          <p:cNvSpPr txBox="1"/>
          <p:nvPr/>
        </p:nvSpPr>
        <p:spPr>
          <a:xfrm>
            <a:off x="5733073" y="1861118"/>
            <a:ext cx="1825869" cy="523220"/>
          </a:xfrm>
          <a:prstGeom prst="rect">
            <a:avLst/>
          </a:prstGeom>
          <a:noFill/>
        </p:spPr>
        <p:txBody>
          <a:bodyPr wrap="square">
            <a:spAutoFit/>
          </a:bodyPr>
          <a:lstStyle/>
          <a:p>
            <a:r>
              <a:rPr lang="vi-VN" sz="2800" b="1">
                <a:solidFill>
                  <a:srgbClr val="FF0000"/>
                </a:solidFill>
                <a:latin typeface="arial" panose="020B0604020202020204" pitchFamily="34" charset="0"/>
              </a:rPr>
              <a:t>t</a:t>
            </a:r>
            <a:r>
              <a:rPr lang="vi-VN" sz="2800" b="1" i="0">
                <a:solidFill>
                  <a:srgbClr val="FF0000"/>
                </a:solidFill>
                <a:effectLst/>
                <a:latin typeface="arial" panose="020B0604020202020204" pitchFamily="34" charset="0"/>
              </a:rPr>
              <a:t>u hú</a:t>
            </a:r>
            <a:endParaRPr lang="vi-VN" sz="2800">
              <a:solidFill>
                <a:srgbClr val="FF0000"/>
              </a:solidFill>
            </a:endParaRPr>
          </a:p>
        </p:txBody>
      </p:sp>
      <p:sp>
        <p:nvSpPr>
          <p:cNvPr id="4" name="Hộp Văn bản 3">
            <a:extLst>
              <a:ext uri="{FF2B5EF4-FFF2-40B4-BE49-F238E27FC236}">
                <a16:creationId xmlns:a16="http://schemas.microsoft.com/office/drawing/2014/main" id="{47BCC257-F621-4A45-BB6D-3CD4E002809E}"/>
              </a:ext>
            </a:extLst>
          </p:cNvPr>
          <p:cNvSpPr txBox="1"/>
          <p:nvPr/>
        </p:nvSpPr>
        <p:spPr>
          <a:xfrm>
            <a:off x="5055577" y="1000856"/>
            <a:ext cx="1825869" cy="523220"/>
          </a:xfrm>
          <a:prstGeom prst="rect">
            <a:avLst/>
          </a:prstGeom>
          <a:noFill/>
        </p:spPr>
        <p:txBody>
          <a:bodyPr wrap="square">
            <a:spAutoFit/>
          </a:bodyPr>
          <a:lstStyle/>
          <a:p>
            <a:r>
              <a:rPr lang="vi-VN" sz="2800" b="1" i="0">
                <a:solidFill>
                  <a:srgbClr val="FF0000"/>
                </a:solidFill>
                <a:effectLst/>
                <a:latin typeface="arial" panose="020B0604020202020204" pitchFamily="34" charset="0"/>
              </a:rPr>
              <a:t>Tu hú</a:t>
            </a:r>
            <a:endParaRPr lang="vi-VN" sz="2800">
              <a:solidFill>
                <a:srgbClr val="FF0000"/>
              </a:solidFill>
            </a:endParaRPr>
          </a:p>
        </p:txBody>
      </p:sp>
      <p:sp>
        <p:nvSpPr>
          <p:cNvPr id="15" name="Hộp Văn bản 14">
            <a:extLst>
              <a:ext uri="{FF2B5EF4-FFF2-40B4-BE49-F238E27FC236}">
                <a16:creationId xmlns:a16="http://schemas.microsoft.com/office/drawing/2014/main" id="{28074DEF-0894-BC48-918C-5CEAE3D2617C}"/>
              </a:ext>
            </a:extLst>
          </p:cNvPr>
          <p:cNvSpPr txBox="1"/>
          <p:nvPr/>
        </p:nvSpPr>
        <p:spPr>
          <a:xfrm>
            <a:off x="7278077" y="5291582"/>
            <a:ext cx="1825869" cy="523220"/>
          </a:xfrm>
          <a:prstGeom prst="rect">
            <a:avLst/>
          </a:prstGeom>
          <a:noFill/>
        </p:spPr>
        <p:txBody>
          <a:bodyPr wrap="square">
            <a:spAutoFit/>
          </a:bodyPr>
          <a:lstStyle/>
          <a:p>
            <a:r>
              <a:rPr lang="vi-VN" sz="1800" b="1" i="0">
                <a:solidFill>
                  <a:srgbClr val="333333"/>
                </a:solidFill>
                <a:effectLst/>
                <a:latin typeface="arial" panose="020B0604020202020204" pitchFamily="34" charset="0"/>
              </a:rPr>
              <a:t> </a:t>
            </a:r>
            <a:r>
              <a:rPr lang="vi-VN" sz="2800" b="1" i="0">
                <a:solidFill>
                  <a:srgbClr val="0070C0"/>
                </a:solidFill>
                <a:effectLst/>
                <a:latin typeface="arial" panose="020B0604020202020204" pitchFamily="34" charset="0"/>
              </a:rPr>
              <a:t>bà, bà </a:t>
            </a:r>
            <a:endParaRPr lang="vi-VN" sz="2800">
              <a:solidFill>
                <a:srgbClr val="0070C0"/>
              </a:solidFill>
            </a:endParaRPr>
          </a:p>
        </p:txBody>
      </p:sp>
      <p:sp>
        <p:nvSpPr>
          <p:cNvPr id="17" name="Hộp Văn bản 16">
            <a:extLst>
              <a:ext uri="{FF2B5EF4-FFF2-40B4-BE49-F238E27FC236}">
                <a16:creationId xmlns:a16="http://schemas.microsoft.com/office/drawing/2014/main" id="{7A8431A1-BEAD-134B-9774-EDFE825D6E70}"/>
              </a:ext>
            </a:extLst>
          </p:cNvPr>
          <p:cNvSpPr txBox="1"/>
          <p:nvPr/>
        </p:nvSpPr>
        <p:spPr>
          <a:xfrm>
            <a:off x="5055577" y="6162186"/>
            <a:ext cx="1135673" cy="523220"/>
          </a:xfrm>
          <a:prstGeom prst="rect">
            <a:avLst/>
          </a:prstGeom>
          <a:noFill/>
        </p:spPr>
        <p:txBody>
          <a:bodyPr wrap="square">
            <a:spAutoFit/>
          </a:bodyPr>
          <a:lstStyle/>
          <a:p>
            <a:r>
              <a:rPr lang="vi-VN" sz="2800" b="1" i="0">
                <a:solidFill>
                  <a:srgbClr val="0070C0"/>
                </a:solidFill>
                <a:effectLst/>
                <a:latin typeface="arial" panose="020B0604020202020204" pitchFamily="34" charset="0"/>
              </a:rPr>
              <a:t>Bà</a:t>
            </a:r>
            <a:endParaRPr lang="vi-VN" sz="2800">
              <a:solidFill>
                <a:srgbClr val="0070C0"/>
              </a:solidFill>
            </a:endParaRPr>
          </a:p>
        </p:txBody>
      </p:sp>
      <p:sp>
        <p:nvSpPr>
          <p:cNvPr id="19" name="Hộp Văn bản 18">
            <a:extLst>
              <a:ext uri="{FF2B5EF4-FFF2-40B4-BE49-F238E27FC236}">
                <a16:creationId xmlns:a16="http://schemas.microsoft.com/office/drawing/2014/main" id="{0D621CDF-1134-3641-A419-06F6082D37A9}"/>
              </a:ext>
            </a:extLst>
          </p:cNvPr>
          <p:cNvSpPr txBox="1"/>
          <p:nvPr/>
        </p:nvSpPr>
        <p:spPr>
          <a:xfrm rot="10800000" flipV="1">
            <a:off x="8053869" y="6162186"/>
            <a:ext cx="730603" cy="523220"/>
          </a:xfrm>
          <a:prstGeom prst="rect">
            <a:avLst/>
          </a:prstGeom>
          <a:noFill/>
        </p:spPr>
        <p:txBody>
          <a:bodyPr wrap="square">
            <a:spAutoFit/>
          </a:bodyPr>
          <a:lstStyle/>
          <a:p>
            <a:r>
              <a:rPr lang="vi-VN" sz="2800" b="1" i="0">
                <a:solidFill>
                  <a:srgbClr val="0070C0"/>
                </a:solidFill>
                <a:effectLst/>
                <a:latin typeface="arial" panose="020B0604020202020204" pitchFamily="34" charset="0"/>
              </a:rPr>
              <a:t>bà</a:t>
            </a:r>
            <a:endParaRPr lang="vi-VN" sz="2800">
              <a:solidFill>
                <a:srgbClr val="0070C0"/>
              </a:solidFill>
            </a:endParaRPr>
          </a:p>
        </p:txBody>
      </p:sp>
      <p:sp>
        <p:nvSpPr>
          <p:cNvPr id="21" name="Bong bóng Lời nói: Hình chữ nhật 20">
            <a:extLst>
              <a:ext uri="{FF2B5EF4-FFF2-40B4-BE49-F238E27FC236}">
                <a16:creationId xmlns:a16="http://schemas.microsoft.com/office/drawing/2014/main" id="{53F02797-8F5C-BD4F-BFE0-7FA9C58F0481}"/>
              </a:ext>
            </a:extLst>
          </p:cNvPr>
          <p:cNvSpPr/>
          <p:nvPr/>
        </p:nvSpPr>
        <p:spPr>
          <a:xfrm>
            <a:off x="1181100" y="3247130"/>
            <a:ext cx="3246805" cy="2044452"/>
          </a:xfrm>
          <a:prstGeom prst="wedgeRectCallout">
            <a:avLst>
              <a:gd name="adj1" fmla="val -28355"/>
              <a:gd name="adj2" fmla="val 804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t>Nghệ thuật mà tác giả sử dụng trong đoạn thơ?</a:t>
            </a:r>
          </a:p>
        </p:txBody>
      </p:sp>
    </p:spTree>
    <p:extLst>
      <p:ext uri="{BB962C8B-B14F-4D97-AF65-F5344CB8AC3E}">
        <p14:creationId xmlns:p14="http://schemas.microsoft.com/office/powerpoint/2010/main" val="283221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edge">
                                      <p:cBhvr>
                                        <p:cTn id="25" dur="2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p:tgtEl>
                                          <p:spTgt spid="17"/>
                                        </p:tgtEl>
                                        <p:attrNameLst>
                                          <p:attrName>ppt_y</p:attrName>
                                        </p:attrNameLst>
                                      </p:cBhvr>
                                      <p:tavLst>
                                        <p:tav tm="0">
                                          <p:val>
                                            <p:strVal val="#ppt_y+#ppt_h*1.125000"/>
                                          </p:val>
                                        </p:tav>
                                        <p:tav tm="100000">
                                          <p:val>
                                            <p:strVal val="#ppt_y"/>
                                          </p:val>
                                        </p:tav>
                                      </p:tavLst>
                                    </p:anim>
                                    <p:animEffect transition="in" filter="wipe(up)">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p:tgtEl>
                                          <p:spTgt spid="19"/>
                                        </p:tgtEl>
                                        <p:attrNameLst>
                                          <p:attrName>ppt_y</p:attrName>
                                        </p:attrNameLst>
                                      </p:cBhvr>
                                      <p:tavLst>
                                        <p:tav tm="0">
                                          <p:val>
                                            <p:strVal val="#ppt_y+#ppt_h*1.125000"/>
                                          </p:val>
                                        </p:tav>
                                        <p:tav tm="100000">
                                          <p:val>
                                            <p:strVal val="#ppt_y"/>
                                          </p:val>
                                        </p:tav>
                                      </p:tavLst>
                                    </p:anim>
                                    <p:animEffect transition="in" filter="wipe(up)">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ircle(in)">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4" grpId="0"/>
      <p:bldP spid="15" grpId="0"/>
      <p:bldP spid="17" grpId="0"/>
      <p:bldP spid="19" grpId="0"/>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1">
            <a:extLst>
              <a:ext uri="{FF2B5EF4-FFF2-40B4-BE49-F238E27FC236}">
                <a16:creationId xmlns:a16="http://schemas.microsoft.com/office/drawing/2014/main" id="{F437CD7F-322A-C748-995C-3797211A21B6}"/>
              </a:ext>
            </a:extLst>
          </p:cNvPr>
          <p:cNvSpPr>
            <a:spLocks noGrp="1"/>
          </p:cNvSpPr>
          <p:nvPr>
            <p:ph type="title"/>
          </p:nvPr>
        </p:nvSpPr>
        <p:spPr>
          <a:xfrm>
            <a:off x="984250" y="313593"/>
            <a:ext cx="9906000" cy="1382156"/>
          </a:xfrm>
        </p:spPr>
        <p:txBody>
          <a:bodyPr/>
          <a:lstStyle/>
          <a:p>
            <a:r>
              <a:rPr lang="en-US"/>
              <a:t>                         BẾP LỬA</a:t>
            </a:r>
            <a:br>
              <a:rPr lang="en-US"/>
            </a:br>
            <a:r>
              <a:rPr lang="en-US"/>
              <a:t>                                      BẰNG VIỆT</a:t>
            </a:r>
            <a:endParaRPr lang="vi-VN"/>
          </a:p>
        </p:txBody>
      </p:sp>
      <p:sp>
        <p:nvSpPr>
          <p:cNvPr id="7" name="Hộp Văn bản 6">
            <a:extLst>
              <a:ext uri="{FF2B5EF4-FFF2-40B4-BE49-F238E27FC236}">
                <a16:creationId xmlns:a16="http://schemas.microsoft.com/office/drawing/2014/main" id="{15E3FC92-60D3-1840-A836-8C1505A3F079}"/>
              </a:ext>
            </a:extLst>
          </p:cNvPr>
          <p:cNvSpPr txBox="1"/>
          <p:nvPr/>
        </p:nvSpPr>
        <p:spPr>
          <a:xfrm>
            <a:off x="1540118" y="1600200"/>
            <a:ext cx="4223727" cy="400110"/>
          </a:xfrm>
          <a:prstGeom prst="rect">
            <a:avLst/>
          </a:prstGeom>
          <a:noFill/>
        </p:spPr>
        <p:txBody>
          <a:bodyPr wrap="square" rtlCol="0">
            <a:spAutoFit/>
          </a:bodyPr>
          <a:lstStyle/>
          <a:p>
            <a:pPr algn="l"/>
            <a:r>
              <a:rPr lang="en-US" sz="2000"/>
              <a:t>I,Tìm hiểu chung:</a:t>
            </a:r>
            <a:endParaRPr lang="vi-VN" sz="2000"/>
          </a:p>
        </p:txBody>
      </p:sp>
      <p:sp>
        <p:nvSpPr>
          <p:cNvPr id="8" name="Hộp Văn bản 7">
            <a:extLst>
              <a:ext uri="{FF2B5EF4-FFF2-40B4-BE49-F238E27FC236}">
                <a16:creationId xmlns:a16="http://schemas.microsoft.com/office/drawing/2014/main" id="{D351172D-AA1F-B645-BA4E-99A8B8665EAC}"/>
              </a:ext>
            </a:extLst>
          </p:cNvPr>
          <p:cNvSpPr txBox="1"/>
          <p:nvPr/>
        </p:nvSpPr>
        <p:spPr>
          <a:xfrm>
            <a:off x="1542560" y="2000310"/>
            <a:ext cx="1828800" cy="369332"/>
          </a:xfrm>
          <a:prstGeom prst="rect">
            <a:avLst/>
          </a:prstGeom>
          <a:noFill/>
        </p:spPr>
        <p:txBody>
          <a:bodyPr wrap="square" rtlCol="0">
            <a:spAutoFit/>
          </a:bodyPr>
          <a:lstStyle/>
          <a:p>
            <a:pPr algn="l"/>
            <a:r>
              <a:rPr lang="vi-VN"/>
              <a:t>II,Tìm hiểu chi tiết:</a:t>
            </a:r>
          </a:p>
        </p:txBody>
      </p:sp>
      <p:sp>
        <p:nvSpPr>
          <p:cNvPr id="9" name="Hộp Văn bản 8">
            <a:extLst>
              <a:ext uri="{FF2B5EF4-FFF2-40B4-BE49-F238E27FC236}">
                <a16:creationId xmlns:a16="http://schemas.microsoft.com/office/drawing/2014/main" id="{E5271109-E76A-7F40-91BF-2F3AD017BFCE}"/>
              </a:ext>
            </a:extLst>
          </p:cNvPr>
          <p:cNvSpPr txBox="1"/>
          <p:nvPr/>
        </p:nvSpPr>
        <p:spPr>
          <a:xfrm>
            <a:off x="1808773" y="2369642"/>
            <a:ext cx="5102958" cy="369332"/>
          </a:xfrm>
          <a:prstGeom prst="rect">
            <a:avLst/>
          </a:prstGeom>
          <a:noFill/>
        </p:spPr>
        <p:txBody>
          <a:bodyPr wrap="square" rtlCol="0">
            <a:spAutoFit/>
          </a:bodyPr>
          <a:lstStyle/>
          <a:p>
            <a:pPr algn="l"/>
            <a:r>
              <a:rPr lang="vi-VN"/>
              <a:t>1,Hình ảnh bếp lửa khơi nguồn  cảm xúc kỉ niệm về bà:</a:t>
            </a:r>
          </a:p>
        </p:txBody>
      </p:sp>
      <p:sp>
        <p:nvSpPr>
          <p:cNvPr id="11" name="Hộp Văn bản 10">
            <a:extLst>
              <a:ext uri="{FF2B5EF4-FFF2-40B4-BE49-F238E27FC236}">
                <a16:creationId xmlns:a16="http://schemas.microsoft.com/office/drawing/2014/main" id="{7FAA0D7E-FE57-AD44-AC86-C652ED87D1B9}"/>
              </a:ext>
            </a:extLst>
          </p:cNvPr>
          <p:cNvSpPr txBox="1"/>
          <p:nvPr/>
        </p:nvSpPr>
        <p:spPr>
          <a:xfrm>
            <a:off x="1808773" y="2797690"/>
            <a:ext cx="4699977" cy="369332"/>
          </a:xfrm>
          <a:prstGeom prst="rect">
            <a:avLst/>
          </a:prstGeom>
          <a:noFill/>
        </p:spPr>
        <p:txBody>
          <a:bodyPr wrap="square" rtlCol="0">
            <a:spAutoFit/>
          </a:bodyPr>
          <a:lstStyle/>
          <a:p>
            <a:pPr algn="l"/>
            <a:r>
              <a:rPr lang="vi-VN"/>
              <a:t>2,Những kỉ niệm tuổi thơ sống bên bà</a:t>
            </a:r>
          </a:p>
        </p:txBody>
      </p:sp>
      <p:sp>
        <p:nvSpPr>
          <p:cNvPr id="2" name="Hộp Văn bản 1">
            <a:extLst>
              <a:ext uri="{FF2B5EF4-FFF2-40B4-BE49-F238E27FC236}">
                <a16:creationId xmlns:a16="http://schemas.microsoft.com/office/drawing/2014/main" id="{DCE65A2F-B08E-EC43-9CD4-F7487FBB95EC}"/>
              </a:ext>
            </a:extLst>
          </p:cNvPr>
          <p:cNvSpPr txBox="1"/>
          <p:nvPr/>
        </p:nvSpPr>
        <p:spPr>
          <a:xfrm>
            <a:off x="2004157" y="3225738"/>
            <a:ext cx="3942862" cy="369332"/>
          </a:xfrm>
          <a:prstGeom prst="rect">
            <a:avLst/>
          </a:prstGeom>
          <a:noFill/>
        </p:spPr>
        <p:txBody>
          <a:bodyPr wrap="square" rtlCol="0">
            <a:spAutoFit/>
          </a:bodyPr>
          <a:lstStyle/>
          <a:p>
            <a:pPr algn="l"/>
            <a:r>
              <a:rPr lang="vi-VN"/>
              <a:t> a, Kỉ niệm năm lên 4 tuổi:</a:t>
            </a:r>
          </a:p>
        </p:txBody>
      </p:sp>
      <p:cxnSp>
        <p:nvCxnSpPr>
          <p:cNvPr id="4" name="Đường kết nối Mũi tên Thẳng 3">
            <a:extLst>
              <a:ext uri="{FF2B5EF4-FFF2-40B4-BE49-F238E27FC236}">
                <a16:creationId xmlns:a16="http://schemas.microsoft.com/office/drawing/2014/main" id="{D283722B-98B3-9240-A48F-4A99073AE41A}"/>
              </a:ext>
            </a:extLst>
          </p:cNvPr>
          <p:cNvCxnSpPr>
            <a:cxnSpLocks/>
          </p:cNvCxnSpPr>
          <p:nvPr/>
        </p:nvCxnSpPr>
        <p:spPr>
          <a:xfrm>
            <a:off x="6911731" y="2310926"/>
            <a:ext cx="0" cy="416118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3" name="Hộp Văn bản 2">
            <a:extLst>
              <a:ext uri="{FF2B5EF4-FFF2-40B4-BE49-F238E27FC236}">
                <a16:creationId xmlns:a16="http://schemas.microsoft.com/office/drawing/2014/main" id="{290A4A1E-23FB-2344-A576-EF5FA50A02F1}"/>
              </a:ext>
            </a:extLst>
          </p:cNvPr>
          <p:cNvSpPr txBox="1"/>
          <p:nvPr/>
        </p:nvSpPr>
        <p:spPr>
          <a:xfrm>
            <a:off x="2061306" y="3595070"/>
            <a:ext cx="3702539" cy="369332"/>
          </a:xfrm>
          <a:prstGeom prst="rect">
            <a:avLst/>
          </a:prstGeom>
          <a:noFill/>
        </p:spPr>
        <p:txBody>
          <a:bodyPr wrap="square" rtlCol="0">
            <a:spAutoFit/>
          </a:bodyPr>
          <a:lstStyle/>
          <a:p>
            <a:pPr algn="l"/>
            <a:r>
              <a:rPr lang="vi-VN"/>
              <a:t>b, Kỉ niệm 8 năm kháng chiến cùng bà:</a:t>
            </a:r>
          </a:p>
        </p:txBody>
      </p:sp>
      <p:sp>
        <p:nvSpPr>
          <p:cNvPr id="6" name="Hộp Văn bản 5">
            <a:extLst>
              <a:ext uri="{FF2B5EF4-FFF2-40B4-BE49-F238E27FC236}">
                <a16:creationId xmlns:a16="http://schemas.microsoft.com/office/drawing/2014/main" id="{64BB4A49-E4C0-5C4E-9F00-1E15514F7734}"/>
              </a:ext>
            </a:extLst>
          </p:cNvPr>
          <p:cNvSpPr txBox="1"/>
          <p:nvPr/>
        </p:nvSpPr>
        <p:spPr>
          <a:xfrm>
            <a:off x="7658590" y="3059668"/>
            <a:ext cx="1828800" cy="369332"/>
          </a:xfrm>
          <a:prstGeom prst="rect">
            <a:avLst/>
          </a:prstGeom>
          <a:noFill/>
        </p:spPr>
        <p:txBody>
          <a:bodyPr wrap="square" rtlCol="0">
            <a:spAutoFit/>
          </a:bodyPr>
          <a:lstStyle/>
          <a:p>
            <a:pPr algn="l"/>
            <a:r>
              <a:rPr lang="vi-VN"/>
              <a:t>+Cùng bà nhóm lửa</a:t>
            </a:r>
          </a:p>
        </p:txBody>
      </p:sp>
      <p:sp>
        <p:nvSpPr>
          <p:cNvPr id="10" name="Hộp Văn bản 9">
            <a:extLst>
              <a:ext uri="{FF2B5EF4-FFF2-40B4-BE49-F238E27FC236}">
                <a16:creationId xmlns:a16="http://schemas.microsoft.com/office/drawing/2014/main" id="{0670BC98-DCB1-F243-B35B-56B4D2C9AA89}"/>
              </a:ext>
            </a:extLst>
          </p:cNvPr>
          <p:cNvSpPr txBox="1"/>
          <p:nvPr/>
        </p:nvSpPr>
        <p:spPr>
          <a:xfrm>
            <a:off x="7658590" y="3410404"/>
            <a:ext cx="1828800" cy="369332"/>
          </a:xfrm>
          <a:prstGeom prst="rect">
            <a:avLst/>
          </a:prstGeom>
          <a:noFill/>
        </p:spPr>
        <p:txBody>
          <a:bodyPr wrap="square" rtlCol="0">
            <a:spAutoFit/>
          </a:bodyPr>
          <a:lstStyle/>
          <a:p>
            <a:pPr algn="l"/>
            <a:r>
              <a:rPr lang="vi-VN"/>
              <a:t>+ Bà kể chuyện</a:t>
            </a:r>
          </a:p>
        </p:txBody>
      </p:sp>
      <p:sp>
        <p:nvSpPr>
          <p:cNvPr id="12" name="Hộp Văn bản 11">
            <a:extLst>
              <a:ext uri="{FF2B5EF4-FFF2-40B4-BE49-F238E27FC236}">
                <a16:creationId xmlns:a16="http://schemas.microsoft.com/office/drawing/2014/main" id="{7BD692FB-7EDC-0F4D-B2F7-E69E749E32BD}"/>
              </a:ext>
            </a:extLst>
          </p:cNvPr>
          <p:cNvSpPr txBox="1"/>
          <p:nvPr/>
        </p:nvSpPr>
        <p:spPr>
          <a:xfrm>
            <a:off x="7658590" y="3761140"/>
            <a:ext cx="3540839" cy="369332"/>
          </a:xfrm>
          <a:prstGeom prst="rect">
            <a:avLst/>
          </a:prstGeom>
          <a:noFill/>
        </p:spPr>
        <p:txBody>
          <a:bodyPr wrap="square" rtlCol="0">
            <a:spAutoFit/>
          </a:bodyPr>
          <a:lstStyle/>
          <a:p>
            <a:pPr algn="l"/>
            <a:r>
              <a:rPr lang="vi-VN"/>
              <a:t>+ Bà dạy cháu làm ,chăm cháu học.</a:t>
            </a:r>
          </a:p>
        </p:txBody>
      </p:sp>
      <p:sp>
        <p:nvSpPr>
          <p:cNvPr id="13" name="Hộp Văn bản 12">
            <a:extLst>
              <a:ext uri="{FF2B5EF4-FFF2-40B4-BE49-F238E27FC236}">
                <a16:creationId xmlns:a16="http://schemas.microsoft.com/office/drawing/2014/main" id="{E6B5A463-1A8F-3E44-BE4F-39A22B0F2CBE}"/>
              </a:ext>
            </a:extLst>
          </p:cNvPr>
          <p:cNvSpPr txBox="1"/>
          <p:nvPr/>
        </p:nvSpPr>
        <p:spPr>
          <a:xfrm>
            <a:off x="2273789" y="3964402"/>
            <a:ext cx="3822201" cy="369332"/>
          </a:xfrm>
          <a:prstGeom prst="rect">
            <a:avLst/>
          </a:prstGeom>
          <a:noFill/>
        </p:spPr>
        <p:txBody>
          <a:bodyPr wrap="square" rtlCol="0">
            <a:spAutoFit/>
          </a:bodyPr>
          <a:lstStyle/>
          <a:p>
            <a:pPr algn="l"/>
            <a:r>
              <a:rPr lang="vi-VN"/>
              <a:t>Điệp từ ,liệt kê ,nhiều động từ.</a:t>
            </a:r>
          </a:p>
        </p:txBody>
      </p:sp>
    </p:spTree>
    <p:extLst>
      <p:ext uri="{BB962C8B-B14F-4D97-AF65-F5344CB8AC3E}">
        <p14:creationId xmlns:p14="http://schemas.microsoft.com/office/powerpoint/2010/main" val="273348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ng bóng Lời nói: Hình chữ nhật 3">
            <a:extLst>
              <a:ext uri="{FF2B5EF4-FFF2-40B4-BE49-F238E27FC236}">
                <a16:creationId xmlns:a16="http://schemas.microsoft.com/office/drawing/2014/main" id="{8B01F67F-BFC8-9644-9AE3-AA867C6D37E3}"/>
              </a:ext>
            </a:extLst>
          </p:cNvPr>
          <p:cNvSpPr/>
          <p:nvPr/>
        </p:nvSpPr>
        <p:spPr>
          <a:xfrm>
            <a:off x="3689349" y="1774707"/>
            <a:ext cx="5176228" cy="2804619"/>
          </a:xfrm>
          <a:prstGeom prst="wedgeRectCallout">
            <a:avLst>
              <a:gd name="adj1" fmla="val -28722"/>
              <a:gd name="adj2" fmla="val 718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t>Qua các từ “bà bảo” “ bà dạy” “ bà</a:t>
            </a:r>
          </a:p>
          <a:p>
            <a:pPr algn="ctr"/>
            <a:endParaRPr lang="vi-VN" sz="2400"/>
          </a:p>
          <a:p>
            <a:pPr algn="ctr"/>
            <a:r>
              <a:rPr lang="vi-VN" sz="2400"/>
              <a:t> chăm”cùng điệp từ “ bà,cháu” đã gợi tả </a:t>
            </a:r>
          </a:p>
          <a:p>
            <a:pPr algn="ctr"/>
            <a:endParaRPr lang="vi-VN" sz="2400"/>
          </a:p>
          <a:p>
            <a:pPr algn="ctr"/>
            <a:r>
              <a:rPr lang="vi-VN" sz="2400"/>
              <a:t>điều gì?</a:t>
            </a:r>
          </a:p>
        </p:txBody>
      </p:sp>
    </p:spTree>
    <p:extLst>
      <p:ext uri="{BB962C8B-B14F-4D97-AF65-F5344CB8AC3E}">
        <p14:creationId xmlns:p14="http://schemas.microsoft.com/office/powerpoint/2010/main" val="280389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1">
            <a:extLst>
              <a:ext uri="{FF2B5EF4-FFF2-40B4-BE49-F238E27FC236}">
                <a16:creationId xmlns:a16="http://schemas.microsoft.com/office/drawing/2014/main" id="{F437CD7F-322A-C748-995C-3797211A21B6}"/>
              </a:ext>
            </a:extLst>
          </p:cNvPr>
          <p:cNvSpPr>
            <a:spLocks noGrp="1"/>
          </p:cNvSpPr>
          <p:nvPr>
            <p:ph type="title"/>
          </p:nvPr>
        </p:nvSpPr>
        <p:spPr>
          <a:xfrm>
            <a:off x="984250" y="313593"/>
            <a:ext cx="9906000" cy="1382156"/>
          </a:xfrm>
        </p:spPr>
        <p:txBody>
          <a:bodyPr/>
          <a:lstStyle/>
          <a:p>
            <a:r>
              <a:rPr lang="en-US"/>
              <a:t>                         BẾP LỬA</a:t>
            </a:r>
            <a:br>
              <a:rPr lang="en-US"/>
            </a:br>
            <a:r>
              <a:rPr lang="en-US"/>
              <a:t>                                      BẰNG VIỆT</a:t>
            </a:r>
            <a:endParaRPr lang="vi-VN"/>
          </a:p>
        </p:txBody>
      </p:sp>
      <p:sp>
        <p:nvSpPr>
          <p:cNvPr id="7" name="Hộp Văn bản 6">
            <a:extLst>
              <a:ext uri="{FF2B5EF4-FFF2-40B4-BE49-F238E27FC236}">
                <a16:creationId xmlns:a16="http://schemas.microsoft.com/office/drawing/2014/main" id="{15E3FC92-60D3-1840-A836-8C1505A3F079}"/>
              </a:ext>
            </a:extLst>
          </p:cNvPr>
          <p:cNvSpPr txBox="1"/>
          <p:nvPr/>
        </p:nvSpPr>
        <p:spPr>
          <a:xfrm>
            <a:off x="1540118" y="1600200"/>
            <a:ext cx="4223727" cy="400110"/>
          </a:xfrm>
          <a:prstGeom prst="rect">
            <a:avLst/>
          </a:prstGeom>
          <a:noFill/>
        </p:spPr>
        <p:txBody>
          <a:bodyPr wrap="square" rtlCol="0">
            <a:spAutoFit/>
          </a:bodyPr>
          <a:lstStyle/>
          <a:p>
            <a:pPr algn="l"/>
            <a:r>
              <a:rPr lang="en-US" sz="2000"/>
              <a:t>I,Tìm hiểu chung:</a:t>
            </a:r>
            <a:endParaRPr lang="vi-VN" sz="2000"/>
          </a:p>
        </p:txBody>
      </p:sp>
      <p:sp>
        <p:nvSpPr>
          <p:cNvPr id="8" name="Hộp Văn bản 7">
            <a:extLst>
              <a:ext uri="{FF2B5EF4-FFF2-40B4-BE49-F238E27FC236}">
                <a16:creationId xmlns:a16="http://schemas.microsoft.com/office/drawing/2014/main" id="{D351172D-AA1F-B645-BA4E-99A8B8665EAC}"/>
              </a:ext>
            </a:extLst>
          </p:cNvPr>
          <p:cNvSpPr txBox="1"/>
          <p:nvPr/>
        </p:nvSpPr>
        <p:spPr>
          <a:xfrm>
            <a:off x="1542560" y="2000310"/>
            <a:ext cx="1828800" cy="369332"/>
          </a:xfrm>
          <a:prstGeom prst="rect">
            <a:avLst/>
          </a:prstGeom>
          <a:noFill/>
        </p:spPr>
        <p:txBody>
          <a:bodyPr wrap="square" rtlCol="0">
            <a:spAutoFit/>
          </a:bodyPr>
          <a:lstStyle/>
          <a:p>
            <a:pPr algn="l"/>
            <a:r>
              <a:rPr lang="vi-VN"/>
              <a:t>II,Tìm hiểu chi tiết:</a:t>
            </a:r>
          </a:p>
        </p:txBody>
      </p:sp>
      <p:sp>
        <p:nvSpPr>
          <p:cNvPr id="9" name="Hộp Văn bản 8">
            <a:extLst>
              <a:ext uri="{FF2B5EF4-FFF2-40B4-BE49-F238E27FC236}">
                <a16:creationId xmlns:a16="http://schemas.microsoft.com/office/drawing/2014/main" id="{E5271109-E76A-7F40-91BF-2F3AD017BFCE}"/>
              </a:ext>
            </a:extLst>
          </p:cNvPr>
          <p:cNvSpPr txBox="1"/>
          <p:nvPr/>
        </p:nvSpPr>
        <p:spPr>
          <a:xfrm>
            <a:off x="1808773" y="2369642"/>
            <a:ext cx="5102958" cy="369332"/>
          </a:xfrm>
          <a:prstGeom prst="rect">
            <a:avLst/>
          </a:prstGeom>
          <a:noFill/>
        </p:spPr>
        <p:txBody>
          <a:bodyPr wrap="square" rtlCol="0">
            <a:spAutoFit/>
          </a:bodyPr>
          <a:lstStyle/>
          <a:p>
            <a:pPr algn="l"/>
            <a:r>
              <a:rPr lang="vi-VN"/>
              <a:t>1,Hình ảnh bếp lửa khơi nguồn  cảm xúc kỉ niệm về bà:</a:t>
            </a:r>
          </a:p>
        </p:txBody>
      </p:sp>
      <p:sp>
        <p:nvSpPr>
          <p:cNvPr id="11" name="Hộp Văn bản 10">
            <a:extLst>
              <a:ext uri="{FF2B5EF4-FFF2-40B4-BE49-F238E27FC236}">
                <a16:creationId xmlns:a16="http://schemas.microsoft.com/office/drawing/2014/main" id="{7FAA0D7E-FE57-AD44-AC86-C652ED87D1B9}"/>
              </a:ext>
            </a:extLst>
          </p:cNvPr>
          <p:cNvSpPr txBox="1"/>
          <p:nvPr/>
        </p:nvSpPr>
        <p:spPr>
          <a:xfrm>
            <a:off x="1808773" y="2797690"/>
            <a:ext cx="4699977" cy="369332"/>
          </a:xfrm>
          <a:prstGeom prst="rect">
            <a:avLst/>
          </a:prstGeom>
          <a:noFill/>
        </p:spPr>
        <p:txBody>
          <a:bodyPr wrap="square" rtlCol="0">
            <a:spAutoFit/>
          </a:bodyPr>
          <a:lstStyle/>
          <a:p>
            <a:pPr algn="l"/>
            <a:r>
              <a:rPr lang="vi-VN"/>
              <a:t>2,Những kỉ niệm tuổi thơ sống bên bà</a:t>
            </a:r>
          </a:p>
        </p:txBody>
      </p:sp>
      <p:sp>
        <p:nvSpPr>
          <p:cNvPr id="2" name="Hộp Văn bản 1">
            <a:extLst>
              <a:ext uri="{FF2B5EF4-FFF2-40B4-BE49-F238E27FC236}">
                <a16:creationId xmlns:a16="http://schemas.microsoft.com/office/drawing/2014/main" id="{DCE65A2F-B08E-EC43-9CD4-F7487FBB95EC}"/>
              </a:ext>
            </a:extLst>
          </p:cNvPr>
          <p:cNvSpPr txBox="1"/>
          <p:nvPr/>
        </p:nvSpPr>
        <p:spPr>
          <a:xfrm>
            <a:off x="2004157" y="3225738"/>
            <a:ext cx="3942862" cy="369332"/>
          </a:xfrm>
          <a:prstGeom prst="rect">
            <a:avLst/>
          </a:prstGeom>
          <a:noFill/>
        </p:spPr>
        <p:txBody>
          <a:bodyPr wrap="square" rtlCol="0">
            <a:spAutoFit/>
          </a:bodyPr>
          <a:lstStyle/>
          <a:p>
            <a:pPr algn="l"/>
            <a:r>
              <a:rPr lang="vi-VN"/>
              <a:t> a, Kỉ niệm năm lên 4 tuổi:</a:t>
            </a:r>
          </a:p>
        </p:txBody>
      </p:sp>
      <p:cxnSp>
        <p:nvCxnSpPr>
          <p:cNvPr id="4" name="Đường kết nối Mũi tên Thẳng 3">
            <a:extLst>
              <a:ext uri="{FF2B5EF4-FFF2-40B4-BE49-F238E27FC236}">
                <a16:creationId xmlns:a16="http://schemas.microsoft.com/office/drawing/2014/main" id="{D283722B-98B3-9240-A48F-4A99073AE41A}"/>
              </a:ext>
            </a:extLst>
          </p:cNvPr>
          <p:cNvCxnSpPr>
            <a:cxnSpLocks/>
          </p:cNvCxnSpPr>
          <p:nvPr/>
        </p:nvCxnSpPr>
        <p:spPr>
          <a:xfrm>
            <a:off x="6911731" y="2310926"/>
            <a:ext cx="57149" cy="280570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3" name="Hộp Văn bản 2">
            <a:extLst>
              <a:ext uri="{FF2B5EF4-FFF2-40B4-BE49-F238E27FC236}">
                <a16:creationId xmlns:a16="http://schemas.microsoft.com/office/drawing/2014/main" id="{290A4A1E-23FB-2344-A576-EF5FA50A02F1}"/>
              </a:ext>
            </a:extLst>
          </p:cNvPr>
          <p:cNvSpPr txBox="1"/>
          <p:nvPr/>
        </p:nvSpPr>
        <p:spPr>
          <a:xfrm>
            <a:off x="2061306" y="3595070"/>
            <a:ext cx="3702539" cy="369332"/>
          </a:xfrm>
          <a:prstGeom prst="rect">
            <a:avLst/>
          </a:prstGeom>
          <a:noFill/>
        </p:spPr>
        <p:txBody>
          <a:bodyPr wrap="square" rtlCol="0">
            <a:spAutoFit/>
          </a:bodyPr>
          <a:lstStyle/>
          <a:p>
            <a:pPr algn="l"/>
            <a:r>
              <a:rPr lang="vi-VN"/>
              <a:t>b, Kỉ niệm 8 năm kháng chiến cùng bà:</a:t>
            </a:r>
          </a:p>
        </p:txBody>
      </p:sp>
      <p:sp>
        <p:nvSpPr>
          <p:cNvPr id="6" name="Hộp Văn bản 5">
            <a:extLst>
              <a:ext uri="{FF2B5EF4-FFF2-40B4-BE49-F238E27FC236}">
                <a16:creationId xmlns:a16="http://schemas.microsoft.com/office/drawing/2014/main" id="{64BB4A49-E4C0-5C4E-9F00-1E15514F7734}"/>
              </a:ext>
            </a:extLst>
          </p:cNvPr>
          <p:cNvSpPr txBox="1"/>
          <p:nvPr/>
        </p:nvSpPr>
        <p:spPr>
          <a:xfrm>
            <a:off x="7658590" y="3059668"/>
            <a:ext cx="1828800" cy="369332"/>
          </a:xfrm>
          <a:prstGeom prst="rect">
            <a:avLst/>
          </a:prstGeom>
          <a:noFill/>
        </p:spPr>
        <p:txBody>
          <a:bodyPr wrap="square" rtlCol="0">
            <a:spAutoFit/>
          </a:bodyPr>
          <a:lstStyle/>
          <a:p>
            <a:pPr algn="l"/>
            <a:r>
              <a:rPr lang="vi-VN"/>
              <a:t>+Cùng bà nhóm lửa</a:t>
            </a:r>
          </a:p>
        </p:txBody>
      </p:sp>
      <p:sp>
        <p:nvSpPr>
          <p:cNvPr id="10" name="Hộp Văn bản 9">
            <a:extLst>
              <a:ext uri="{FF2B5EF4-FFF2-40B4-BE49-F238E27FC236}">
                <a16:creationId xmlns:a16="http://schemas.microsoft.com/office/drawing/2014/main" id="{0670BC98-DCB1-F243-B35B-56B4D2C9AA89}"/>
              </a:ext>
            </a:extLst>
          </p:cNvPr>
          <p:cNvSpPr txBox="1"/>
          <p:nvPr/>
        </p:nvSpPr>
        <p:spPr>
          <a:xfrm>
            <a:off x="7658590" y="3410404"/>
            <a:ext cx="1828800" cy="369332"/>
          </a:xfrm>
          <a:prstGeom prst="rect">
            <a:avLst/>
          </a:prstGeom>
          <a:noFill/>
        </p:spPr>
        <p:txBody>
          <a:bodyPr wrap="square" rtlCol="0">
            <a:spAutoFit/>
          </a:bodyPr>
          <a:lstStyle/>
          <a:p>
            <a:pPr algn="l"/>
            <a:r>
              <a:rPr lang="vi-VN"/>
              <a:t>+ Bà kể chuyện</a:t>
            </a:r>
          </a:p>
        </p:txBody>
      </p:sp>
      <p:sp>
        <p:nvSpPr>
          <p:cNvPr id="12" name="Hộp Văn bản 11">
            <a:extLst>
              <a:ext uri="{FF2B5EF4-FFF2-40B4-BE49-F238E27FC236}">
                <a16:creationId xmlns:a16="http://schemas.microsoft.com/office/drawing/2014/main" id="{7BD692FB-7EDC-0F4D-B2F7-E69E749E32BD}"/>
              </a:ext>
            </a:extLst>
          </p:cNvPr>
          <p:cNvSpPr txBox="1"/>
          <p:nvPr/>
        </p:nvSpPr>
        <p:spPr>
          <a:xfrm>
            <a:off x="7658590" y="3761140"/>
            <a:ext cx="3540839" cy="369332"/>
          </a:xfrm>
          <a:prstGeom prst="rect">
            <a:avLst/>
          </a:prstGeom>
          <a:noFill/>
        </p:spPr>
        <p:txBody>
          <a:bodyPr wrap="square" rtlCol="0">
            <a:spAutoFit/>
          </a:bodyPr>
          <a:lstStyle/>
          <a:p>
            <a:pPr algn="l"/>
            <a:r>
              <a:rPr lang="vi-VN"/>
              <a:t>+ Bà dạy cháu làm ,chăm cháu học.</a:t>
            </a:r>
          </a:p>
        </p:txBody>
      </p:sp>
      <p:sp>
        <p:nvSpPr>
          <p:cNvPr id="13" name="Hộp Văn bản 12">
            <a:extLst>
              <a:ext uri="{FF2B5EF4-FFF2-40B4-BE49-F238E27FC236}">
                <a16:creationId xmlns:a16="http://schemas.microsoft.com/office/drawing/2014/main" id="{E6B5A463-1A8F-3E44-BE4F-39A22B0F2CBE}"/>
              </a:ext>
            </a:extLst>
          </p:cNvPr>
          <p:cNvSpPr txBox="1"/>
          <p:nvPr/>
        </p:nvSpPr>
        <p:spPr>
          <a:xfrm>
            <a:off x="2273789" y="3964402"/>
            <a:ext cx="3822201" cy="369332"/>
          </a:xfrm>
          <a:prstGeom prst="rect">
            <a:avLst/>
          </a:prstGeom>
          <a:noFill/>
        </p:spPr>
        <p:txBody>
          <a:bodyPr wrap="square" rtlCol="0">
            <a:spAutoFit/>
          </a:bodyPr>
          <a:lstStyle/>
          <a:p>
            <a:pPr algn="l"/>
            <a:r>
              <a:rPr lang="vi-VN"/>
              <a:t>Điệp từ ,liệt kê ,nhiều động từ.</a:t>
            </a:r>
          </a:p>
        </p:txBody>
      </p:sp>
      <p:sp>
        <p:nvSpPr>
          <p:cNvPr id="14" name="Hộp Văn bản 13">
            <a:extLst>
              <a:ext uri="{FF2B5EF4-FFF2-40B4-BE49-F238E27FC236}">
                <a16:creationId xmlns:a16="http://schemas.microsoft.com/office/drawing/2014/main" id="{17D2C45F-2769-BA4A-8464-3BB798A3FFC0}"/>
              </a:ext>
            </a:extLst>
          </p:cNvPr>
          <p:cNvSpPr txBox="1"/>
          <p:nvPr/>
        </p:nvSpPr>
        <p:spPr>
          <a:xfrm>
            <a:off x="2221034" y="4333734"/>
            <a:ext cx="4544157" cy="646331"/>
          </a:xfrm>
          <a:prstGeom prst="rect">
            <a:avLst/>
          </a:prstGeom>
          <a:noFill/>
        </p:spPr>
        <p:txBody>
          <a:bodyPr wrap="square" rtlCol="0">
            <a:spAutoFit/>
          </a:bodyPr>
          <a:lstStyle/>
          <a:p>
            <a:pPr algn="l"/>
            <a:r>
              <a:rPr lang="vi-VN"/>
              <a:t>=&gt; Bà yêu thương ,đùm bọc che chở dạy dỗ và là chỗ dựa tinh thần cho cháu.</a:t>
            </a:r>
          </a:p>
        </p:txBody>
      </p:sp>
    </p:spTree>
    <p:extLst>
      <p:ext uri="{BB962C8B-B14F-4D97-AF65-F5344CB8AC3E}">
        <p14:creationId xmlns:p14="http://schemas.microsoft.com/office/powerpoint/2010/main" val="18874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A41D9667-659B-3742-9A1F-37E281DE9179}"/>
              </a:ext>
            </a:extLst>
          </p:cNvPr>
          <p:cNvSpPr txBox="1"/>
          <p:nvPr/>
        </p:nvSpPr>
        <p:spPr>
          <a:xfrm>
            <a:off x="5055577" y="646221"/>
            <a:ext cx="8963269" cy="3539430"/>
          </a:xfrm>
          <a:prstGeom prst="rect">
            <a:avLst/>
          </a:prstGeom>
          <a:noFill/>
        </p:spPr>
        <p:txBody>
          <a:bodyPr wrap="square">
            <a:spAutoFit/>
          </a:bodyPr>
          <a:lstStyle/>
          <a:p>
            <a:r>
              <a:rPr lang="vi-VN" sz="2800" b="1" i="0">
                <a:solidFill>
                  <a:srgbClr val="333333"/>
                </a:solidFill>
                <a:effectLst/>
                <a:latin typeface="arial" panose="020B0604020202020204" pitchFamily="34" charset="0"/>
              </a:rPr>
              <a:t>Tám năm ròng cháu cùng bà nhóm lửa</a:t>
            </a:r>
            <a:br>
              <a:rPr lang="vi-VN" sz="2800" b="1" i="0">
                <a:solidFill>
                  <a:srgbClr val="333333"/>
                </a:solidFill>
                <a:effectLst/>
                <a:latin typeface="arial" panose="020B0604020202020204" pitchFamily="34" charset="0"/>
              </a:rPr>
            </a:br>
            <a:r>
              <a:rPr lang="vi-VN" sz="2800" b="1" i="0">
                <a:solidFill>
                  <a:srgbClr val="333333"/>
                </a:solidFill>
                <a:effectLst/>
                <a:latin typeface="arial" panose="020B0604020202020204" pitchFamily="34" charset="0"/>
              </a:rPr>
              <a:t>Tu hú kêu trên những cánh đồng xa.</a:t>
            </a:r>
            <a:br>
              <a:rPr lang="vi-VN" sz="2800" b="1" i="0">
                <a:solidFill>
                  <a:srgbClr val="333333"/>
                </a:solidFill>
                <a:effectLst/>
                <a:latin typeface="arial" panose="020B0604020202020204" pitchFamily="34" charset="0"/>
              </a:rPr>
            </a:br>
            <a:r>
              <a:rPr lang="vi-VN" sz="2800" b="1" i="0">
                <a:solidFill>
                  <a:srgbClr val="333333"/>
                </a:solidFill>
                <a:effectLst/>
                <a:latin typeface="arial" panose="020B0604020202020204" pitchFamily="34" charset="0"/>
              </a:rPr>
              <a:t>Khi tu hú kêu, bà còn nhớ không bà</a:t>
            </a:r>
            <a:br>
              <a:rPr lang="vi-VN" sz="2800" b="1" i="0">
                <a:solidFill>
                  <a:srgbClr val="333333"/>
                </a:solidFill>
                <a:effectLst/>
                <a:latin typeface="arial" panose="020B0604020202020204" pitchFamily="34" charset="0"/>
              </a:rPr>
            </a:br>
            <a:r>
              <a:rPr lang="vi-VN" sz="2800" b="1" i="0">
                <a:solidFill>
                  <a:srgbClr val="333333"/>
                </a:solidFill>
                <a:effectLst/>
                <a:latin typeface="arial" panose="020B0604020202020204" pitchFamily="34" charset="0"/>
              </a:rPr>
              <a:t>Bà hay kể chuyện những ngày ở Huế,</a:t>
            </a:r>
            <a:br>
              <a:rPr lang="vi-VN" sz="2800" b="1" i="0">
                <a:solidFill>
                  <a:srgbClr val="333333"/>
                </a:solidFill>
                <a:effectLst/>
                <a:latin typeface="arial" panose="020B0604020202020204" pitchFamily="34" charset="0"/>
              </a:rPr>
            </a:br>
            <a:r>
              <a:rPr lang="vi-VN" sz="2800" b="1" i="0">
                <a:solidFill>
                  <a:srgbClr val="333333"/>
                </a:solidFill>
                <a:effectLst/>
                <a:latin typeface="arial" panose="020B0604020202020204" pitchFamily="34" charset="0"/>
              </a:rPr>
              <a:t>Tiếng tu hú sao mà tha thiết thế !</a:t>
            </a:r>
            <a:br>
              <a:rPr lang="vi-VN" sz="2800" b="1" i="0">
                <a:solidFill>
                  <a:srgbClr val="333333"/>
                </a:solidFill>
                <a:effectLst/>
                <a:latin typeface="arial" panose="020B0604020202020204" pitchFamily="34" charset="0"/>
              </a:rPr>
            </a:br>
            <a:r>
              <a:rPr lang="vi-VN" sz="2800" b="1" i="0">
                <a:solidFill>
                  <a:srgbClr val="333333"/>
                </a:solidFill>
                <a:effectLst/>
                <a:latin typeface="arial" panose="020B0604020202020204" pitchFamily="34" charset="0"/>
              </a:rPr>
              <a:t>Mẹ cùng cha công tác bận không về</a:t>
            </a:r>
            <a:br>
              <a:rPr lang="vi-VN" sz="2800" b="1" i="0">
                <a:solidFill>
                  <a:srgbClr val="333333"/>
                </a:solidFill>
                <a:effectLst/>
                <a:latin typeface="arial" panose="020B0604020202020204" pitchFamily="34" charset="0"/>
              </a:rPr>
            </a:br>
            <a:r>
              <a:rPr lang="vi-VN" sz="2800" b="1" i="0">
                <a:solidFill>
                  <a:srgbClr val="333333"/>
                </a:solidFill>
                <a:effectLst/>
                <a:latin typeface="arial" panose="020B0604020202020204" pitchFamily="34" charset="0"/>
              </a:rPr>
              <a:t>Cháu ở cùng bà, bà bảo cháu nghe,</a:t>
            </a:r>
            <a:br>
              <a:rPr lang="vi-VN" sz="2800" b="1" i="0">
                <a:solidFill>
                  <a:srgbClr val="333333"/>
                </a:solidFill>
                <a:effectLst/>
                <a:latin typeface="arial" panose="020B0604020202020204" pitchFamily="34" charset="0"/>
              </a:rPr>
            </a:br>
            <a:r>
              <a:rPr lang="vi-VN" sz="2800" b="1" i="0">
                <a:solidFill>
                  <a:srgbClr val="333333"/>
                </a:solidFill>
                <a:effectLst/>
                <a:latin typeface="arial" panose="020B0604020202020204" pitchFamily="34" charset="0"/>
              </a:rPr>
              <a:t>Bà dạy cháu làm, bà chăm cháu học,</a:t>
            </a:r>
            <a:endParaRPr lang="vi-VN" sz="2800" b="1"/>
          </a:p>
        </p:txBody>
      </p:sp>
      <p:sp>
        <p:nvSpPr>
          <p:cNvPr id="7" name="Hộp Văn bản 6">
            <a:extLst>
              <a:ext uri="{FF2B5EF4-FFF2-40B4-BE49-F238E27FC236}">
                <a16:creationId xmlns:a16="http://schemas.microsoft.com/office/drawing/2014/main" id="{168CADBA-FD80-DC49-8F88-F353D6507188}"/>
              </a:ext>
            </a:extLst>
          </p:cNvPr>
          <p:cNvSpPr txBox="1"/>
          <p:nvPr/>
        </p:nvSpPr>
        <p:spPr>
          <a:xfrm>
            <a:off x="5055577" y="1090204"/>
            <a:ext cx="1825869" cy="523220"/>
          </a:xfrm>
          <a:prstGeom prst="rect">
            <a:avLst/>
          </a:prstGeom>
          <a:noFill/>
        </p:spPr>
        <p:txBody>
          <a:bodyPr wrap="square">
            <a:spAutoFit/>
          </a:bodyPr>
          <a:lstStyle/>
          <a:p>
            <a:r>
              <a:rPr lang="vi-VN" sz="2800" b="1" i="0">
                <a:solidFill>
                  <a:srgbClr val="FF0000"/>
                </a:solidFill>
                <a:effectLst/>
                <a:latin typeface="arial" panose="020B0604020202020204" pitchFamily="34" charset="0"/>
              </a:rPr>
              <a:t>Tu hú</a:t>
            </a:r>
            <a:endParaRPr lang="vi-VN" sz="2800">
              <a:solidFill>
                <a:srgbClr val="FF0000"/>
              </a:solidFill>
            </a:endParaRPr>
          </a:p>
        </p:txBody>
      </p:sp>
      <p:sp>
        <p:nvSpPr>
          <p:cNvPr id="9" name="Hộp Văn bản 8">
            <a:extLst>
              <a:ext uri="{FF2B5EF4-FFF2-40B4-BE49-F238E27FC236}">
                <a16:creationId xmlns:a16="http://schemas.microsoft.com/office/drawing/2014/main" id="{ADF372B6-52A6-9249-A2F0-456C7A65E744}"/>
              </a:ext>
            </a:extLst>
          </p:cNvPr>
          <p:cNvSpPr txBox="1"/>
          <p:nvPr/>
        </p:nvSpPr>
        <p:spPr>
          <a:xfrm>
            <a:off x="5733072" y="1490717"/>
            <a:ext cx="1825869" cy="523220"/>
          </a:xfrm>
          <a:prstGeom prst="rect">
            <a:avLst/>
          </a:prstGeom>
          <a:noFill/>
        </p:spPr>
        <p:txBody>
          <a:bodyPr wrap="square">
            <a:spAutoFit/>
          </a:bodyPr>
          <a:lstStyle/>
          <a:p>
            <a:r>
              <a:rPr lang="vi-VN" sz="2800" b="1">
                <a:solidFill>
                  <a:srgbClr val="FF0000"/>
                </a:solidFill>
                <a:latin typeface="arial" panose="020B0604020202020204" pitchFamily="34" charset="0"/>
              </a:rPr>
              <a:t>t</a:t>
            </a:r>
            <a:r>
              <a:rPr lang="vi-VN" sz="2800" b="1" i="0">
                <a:solidFill>
                  <a:srgbClr val="FF0000"/>
                </a:solidFill>
                <a:effectLst/>
                <a:latin typeface="arial" panose="020B0604020202020204" pitchFamily="34" charset="0"/>
              </a:rPr>
              <a:t>u hú</a:t>
            </a:r>
            <a:endParaRPr lang="vi-VN" sz="2800">
              <a:solidFill>
                <a:srgbClr val="FF0000"/>
              </a:solidFill>
            </a:endParaRPr>
          </a:p>
        </p:txBody>
      </p:sp>
      <p:sp>
        <p:nvSpPr>
          <p:cNvPr id="11" name="Hộp Văn bản 10">
            <a:extLst>
              <a:ext uri="{FF2B5EF4-FFF2-40B4-BE49-F238E27FC236}">
                <a16:creationId xmlns:a16="http://schemas.microsoft.com/office/drawing/2014/main" id="{48FF4A1B-9E5D-6545-A028-E133CC373D7A}"/>
              </a:ext>
            </a:extLst>
          </p:cNvPr>
          <p:cNvSpPr txBox="1"/>
          <p:nvPr/>
        </p:nvSpPr>
        <p:spPr>
          <a:xfrm>
            <a:off x="6096000" y="2376317"/>
            <a:ext cx="1624135" cy="523220"/>
          </a:xfrm>
          <a:prstGeom prst="rect">
            <a:avLst/>
          </a:prstGeom>
          <a:noFill/>
        </p:spPr>
        <p:txBody>
          <a:bodyPr wrap="square">
            <a:spAutoFit/>
          </a:bodyPr>
          <a:lstStyle/>
          <a:p>
            <a:r>
              <a:rPr lang="vi-VN" sz="2800" b="1">
                <a:solidFill>
                  <a:srgbClr val="FF0000"/>
                </a:solidFill>
                <a:latin typeface="arial" panose="020B0604020202020204" pitchFamily="34" charset="0"/>
              </a:rPr>
              <a:t>t</a:t>
            </a:r>
            <a:r>
              <a:rPr lang="vi-VN" sz="2800" b="1" i="0">
                <a:solidFill>
                  <a:srgbClr val="FF0000"/>
                </a:solidFill>
                <a:effectLst/>
                <a:latin typeface="arial" panose="020B0604020202020204" pitchFamily="34" charset="0"/>
              </a:rPr>
              <a:t>u hú</a:t>
            </a:r>
            <a:endParaRPr lang="vi-VN" sz="2800">
              <a:solidFill>
                <a:srgbClr val="FF0000"/>
              </a:solidFill>
            </a:endParaRPr>
          </a:p>
        </p:txBody>
      </p:sp>
      <p:sp>
        <p:nvSpPr>
          <p:cNvPr id="12" name="Bong bóng Lời nói: Hình bầu dục 11">
            <a:extLst>
              <a:ext uri="{FF2B5EF4-FFF2-40B4-BE49-F238E27FC236}">
                <a16:creationId xmlns:a16="http://schemas.microsoft.com/office/drawing/2014/main" id="{9763F8CB-46F1-D04A-BED1-FE6A2CFEB236}"/>
              </a:ext>
            </a:extLst>
          </p:cNvPr>
          <p:cNvSpPr/>
          <p:nvPr/>
        </p:nvSpPr>
        <p:spPr>
          <a:xfrm>
            <a:off x="1564542" y="2175346"/>
            <a:ext cx="3246804" cy="249498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Âm thanh nào luôn vang vọng trong hồi ức của tác giả? Âm thanh đó có ý nghĩa gì?</a:t>
            </a:r>
          </a:p>
        </p:txBody>
      </p:sp>
      <p:sp>
        <p:nvSpPr>
          <p:cNvPr id="13" name="Lưu đồ: Tiến trình 12">
            <a:extLst>
              <a:ext uri="{FF2B5EF4-FFF2-40B4-BE49-F238E27FC236}">
                <a16:creationId xmlns:a16="http://schemas.microsoft.com/office/drawing/2014/main" id="{89D2FEEB-A356-C641-8A61-D33FD4DD576A}"/>
              </a:ext>
            </a:extLst>
          </p:cNvPr>
          <p:cNvSpPr/>
          <p:nvPr/>
        </p:nvSpPr>
        <p:spPr>
          <a:xfrm rot="10800000" flipV="1">
            <a:off x="2801330" y="4548031"/>
            <a:ext cx="9158652" cy="1351584"/>
          </a:xfrm>
          <a:prstGeom prst="flowChartProces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t>Tiếng tu hú kêu là âm thanh quen thuộc ở đồng quê, người xa nhà nhớ quê hương là tiếng tu hú.</a:t>
            </a:r>
          </a:p>
        </p:txBody>
      </p:sp>
    </p:spTree>
    <p:extLst>
      <p:ext uri="{BB962C8B-B14F-4D97-AF65-F5344CB8AC3E}">
        <p14:creationId xmlns:p14="http://schemas.microsoft.com/office/powerpoint/2010/main" val="412873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1">
            <a:extLst>
              <a:ext uri="{FF2B5EF4-FFF2-40B4-BE49-F238E27FC236}">
                <a16:creationId xmlns:a16="http://schemas.microsoft.com/office/drawing/2014/main" id="{F437CD7F-322A-C748-995C-3797211A21B6}"/>
              </a:ext>
            </a:extLst>
          </p:cNvPr>
          <p:cNvSpPr>
            <a:spLocks noGrp="1"/>
          </p:cNvSpPr>
          <p:nvPr>
            <p:ph type="title"/>
          </p:nvPr>
        </p:nvSpPr>
        <p:spPr>
          <a:xfrm>
            <a:off x="984250" y="313593"/>
            <a:ext cx="9906000" cy="1382156"/>
          </a:xfrm>
        </p:spPr>
        <p:txBody>
          <a:bodyPr/>
          <a:lstStyle/>
          <a:p>
            <a:r>
              <a:rPr lang="en-US"/>
              <a:t>                         BẾP LỬA</a:t>
            </a:r>
            <a:br>
              <a:rPr lang="en-US"/>
            </a:br>
            <a:r>
              <a:rPr lang="en-US"/>
              <a:t>                                      BẰNG VIỆT</a:t>
            </a:r>
            <a:endParaRPr lang="vi-VN"/>
          </a:p>
        </p:txBody>
      </p:sp>
      <p:sp>
        <p:nvSpPr>
          <p:cNvPr id="7" name="Hộp Văn bản 6">
            <a:extLst>
              <a:ext uri="{FF2B5EF4-FFF2-40B4-BE49-F238E27FC236}">
                <a16:creationId xmlns:a16="http://schemas.microsoft.com/office/drawing/2014/main" id="{15E3FC92-60D3-1840-A836-8C1505A3F079}"/>
              </a:ext>
            </a:extLst>
          </p:cNvPr>
          <p:cNvSpPr txBox="1"/>
          <p:nvPr/>
        </p:nvSpPr>
        <p:spPr>
          <a:xfrm>
            <a:off x="1540118" y="1600200"/>
            <a:ext cx="4223727" cy="400110"/>
          </a:xfrm>
          <a:prstGeom prst="rect">
            <a:avLst/>
          </a:prstGeom>
          <a:noFill/>
        </p:spPr>
        <p:txBody>
          <a:bodyPr wrap="square" rtlCol="0">
            <a:spAutoFit/>
          </a:bodyPr>
          <a:lstStyle/>
          <a:p>
            <a:pPr algn="l"/>
            <a:r>
              <a:rPr lang="en-US" sz="2000"/>
              <a:t>I,Tìm hiểu chung:</a:t>
            </a:r>
            <a:endParaRPr lang="vi-VN" sz="2000"/>
          </a:p>
        </p:txBody>
      </p:sp>
      <p:sp>
        <p:nvSpPr>
          <p:cNvPr id="8" name="Hộp Văn bản 7">
            <a:extLst>
              <a:ext uri="{FF2B5EF4-FFF2-40B4-BE49-F238E27FC236}">
                <a16:creationId xmlns:a16="http://schemas.microsoft.com/office/drawing/2014/main" id="{D351172D-AA1F-B645-BA4E-99A8B8665EAC}"/>
              </a:ext>
            </a:extLst>
          </p:cNvPr>
          <p:cNvSpPr txBox="1"/>
          <p:nvPr/>
        </p:nvSpPr>
        <p:spPr>
          <a:xfrm>
            <a:off x="1542560" y="2000310"/>
            <a:ext cx="1828800" cy="369332"/>
          </a:xfrm>
          <a:prstGeom prst="rect">
            <a:avLst/>
          </a:prstGeom>
          <a:noFill/>
        </p:spPr>
        <p:txBody>
          <a:bodyPr wrap="square" rtlCol="0">
            <a:spAutoFit/>
          </a:bodyPr>
          <a:lstStyle/>
          <a:p>
            <a:pPr algn="l"/>
            <a:r>
              <a:rPr lang="vi-VN"/>
              <a:t>II,Tìm hiểu chi tiết:</a:t>
            </a:r>
          </a:p>
        </p:txBody>
      </p:sp>
      <p:sp>
        <p:nvSpPr>
          <p:cNvPr id="9" name="Hộp Văn bản 8">
            <a:extLst>
              <a:ext uri="{FF2B5EF4-FFF2-40B4-BE49-F238E27FC236}">
                <a16:creationId xmlns:a16="http://schemas.microsoft.com/office/drawing/2014/main" id="{E5271109-E76A-7F40-91BF-2F3AD017BFCE}"/>
              </a:ext>
            </a:extLst>
          </p:cNvPr>
          <p:cNvSpPr txBox="1"/>
          <p:nvPr/>
        </p:nvSpPr>
        <p:spPr>
          <a:xfrm>
            <a:off x="1808773" y="2369642"/>
            <a:ext cx="5102958" cy="369332"/>
          </a:xfrm>
          <a:prstGeom prst="rect">
            <a:avLst/>
          </a:prstGeom>
          <a:noFill/>
        </p:spPr>
        <p:txBody>
          <a:bodyPr wrap="square" rtlCol="0">
            <a:spAutoFit/>
          </a:bodyPr>
          <a:lstStyle/>
          <a:p>
            <a:pPr algn="l"/>
            <a:r>
              <a:rPr lang="vi-VN"/>
              <a:t>1,Hình ảnh bếp lửa khơi nguồn  cảm xúc kỉ niệm về bà:</a:t>
            </a:r>
          </a:p>
        </p:txBody>
      </p:sp>
      <p:sp>
        <p:nvSpPr>
          <p:cNvPr id="11" name="Hộp Văn bản 10">
            <a:extLst>
              <a:ext uri="{FF2B5EF4-FFF2-40B4-BE49-F238E27FC236}">
                <a16:creationId xmlns:a16="http://schemas.microsoft.com/office/drawing/2014/main" id="{7FAA0D7E-FE57-AD44-AC86-C652ED87D1B9}"/>
              </a:ext>
            </a:extLst>
          </p:cNvPr>
          <p:cNvSpPr txBox="1"/>
          <p:nvPr/>
        </p:nvSpPr>
        <p:spPr>
          <a:xfrm>
            <a:off x="1808773" y="2797690"/>
            <a:ext cx="4699977" cy="369332"/>
          </a:xfrm>
          <a:prstGeom prst="rect">
            <a:avLst/>
          </a:prstGeom>
          <a:noFill/>
        </p:spPr>
        <p:txBody>
          <a:bodyPr wrap="square" rtlCol="0">
            <a:spAutoFit/>
          </a:bodyPr>
          <a:lstStyle/>
          <a:p>
            <a:pPr algn="l"/>
            <a:r>
              <a:rPr lang="vi-VN"/>
              <a:t>2,Những kỉ niệm tuổi thơ sống bên bà</a:t>
            </a:r>
          </a:p>
        </p:txBody>
      </p:sp>
      <p:sp>
        <p:nvSpPr>
          <p:cNvPr id="2" name="Hộp Văn bản 1">
            <a:extLst>
              <a:ext uri="{FF2B5EF4-FFF2-40B4-BE49-F238E27FC236}">
                <a16:creationId xmlns:a16="http://schemas.microsoft.com/office/drawing/2014/main" id="{DCE65A2F-B08E-EC43-9CD4-F7487FBB95EC}"/>
              </a:ext>
            </a:extLst>
          </p:cNvPr>
          <p:cNvSpPr txBox="1"/>
          <p:nvPr/>
        </p:nvSpPr>
        <p:spPr>
          <a:xfrm>
            <a:off x="2004157" y="3225738"/>
            <a:ext cx="3942862" cy="369332"/>
          </a:xfrm>
          <a:prstGeom prst="rect">
            <a:avLst/>
          </a:prstGeom>
          <a:noFill/>
        </p:spPr>
        <p:txBody>
          <a:bodyPr wrap="square" rtlCol="0">
            <a:spAutoFit/>
          </a:bodyPr>
          <a:lstStyle/>
          <a:p>
            <a:pPr algn="l"/>
            <a:r>
              <a:rPr lang="vi-VN"/>
              <a:t> a, Kỉ niệm năm lên 4 tuổi:</a:t>
            </a:r>
          </a:p>
        </p:txBody>
      </p:sp>
      <p:sp>
        <p:nvSpPr>
          <p:cNvPr id="3" name="Hộp Văn bản 2">
            <a:extLst>
              <a:ext uri="{FF2B5EF4-FFF2-40B4-BE49-F238E27FC236}">
                <a16:creationId xmlns:a16="http://schemas.microsoft.com/office/drawing/2014/main" id="{290A4A1E-23FB-2344-A576-EF5FA50A02F1}"/>
              </a:ext>
            </a:extLst>
          </p:cNvPr>
          <p:cNvSpPr txBox="1"/>
          <p:nvPr/>
        </p:nvSpPr>
        <p:spPr>
          <a:xfrm>
            <a:off x="2061306" y="3595070"/>
            <a:ext cx="3702539" cy="369332"/>
          </a:xfrm>
          <a:prstGeom prst="rect">
            <a:avLst/>
          </a:prstGeom>
          <a:noFill/>
        </p:spPr>
        <p:txBody>
          <a:bodyPr wrap="square" rtlCol="0">
            <a:spAutoFit/>
          </a:bodyPr>
          <a:lstStyle/>
          <a:p>
            <a:pPr algn="l"/>
            <a:r>
              <a:rPr lang="vi-VN"/>
              <a:t>b, Kỉ niệm 8 năm kháng chiến cùng bà:</a:t>
            </a:r>
          </a:p>
        </p:txBody>
      </p:sp>
      <p:sp>
        <p:nvSpPr>
          <p:cNvPr id="15" name="Hộp Văn bản 14">
            <a:extLst>
              <a:ext uri="{FF2B5EF4-FFF2-40B4-BE49-F238E27FC236}">
                <a16:creationId xmlns:a16="http://schemas.microsoft.com/office/drawing/2014/main" id="{50DD59EB-A5CE-EF4A-98DD-43172420A6BE}"/>
              </a:ext>
            </a:extLst>
          </p:cNvPr>
          <p:cNvSpPr txBox="1"/>
          <p:nvPr/>
        </p:nvSpPr>
        <p:spPr>
          <a:xfrm>
            <a:off x="2329961" y="3964402"/>
            <a:ext cx="2994270" cy="369332"/>
          </a:xfrm>
          <a:prstGeom prst="rect">
            <a:avLst/>
          </a:prstGeom>
          <a:noFill/>
        </p:spPr>
        <p:txBody>
          <a:bodyPr wrap="square" rtlCol="0">
            <a:spAutoFit/>
          </a:bodyPr>
          <a:lstStyle/>
          <a:p>
            <a:pPr algn="l"/>
            <a:r>
              <a:rPr lang="vi-VN"/>
              <a:t>- Âm thanh tiếng tu hú:</a:t>
            </a:r>
          </a:p>
        </p:txBody>
      </p:sp>
      <p:sp>
        <p:nvSpPr>
          <p:cNvPr id="16" name="Hộp Văn bản 15">
            <a:extLst>
              <a:ext uri="{FF2B5EF4-FFF2-40B4-BE49-F238E27FC236}">
                <a16:creationId xmlns:a16="http://schemas.microsoft.com/office/drawing/2014/main" id="{999EBC4C-1494-454D-9DE7-BE0FA444C530}"/>
              </a:ext>
            </a:extLst>
          </p:cNvPr>
          <p:cNvSpPr txBox="1"/>
          <p:nvPr/>
        </p:nvSpPr>
        <p:spPr>
          <a:xfrm>
            <a:off x="2329961" y="4333734"/>
            <a:ext cx="4948116" cy="646331"/>
          </a:xfrm>
          <a:prstGeom prst="rect">
            <a:avLst/>
          </a:prstGeom>
          <a:noFill/>
        </p:spPr>
        <p:txBody>
          <a:bodyPr wrap="square" rtlCol="0">
            <a:spAutoFit/>
          </a:bodyPr>
          <a:lstStyle/>
          <a:p>
            <a:pPr algn="l"/>
            <a:r>
              <a:rPr lang="vi-VN"/>
              <a:t>=&gt;Tiếng kêu giục giã ,khắc khoải,gợi hoài niệm nhớ mong khao khát.</a:t>
            </a:r>
          </a:p>
        </p:txBody>
      </p:sp>
    </p:spTree>
    <p:extLst>
      <p:ext uri="{BB962C8B-B14F-4D97-AF65-F5344CB8AC3E}">
        <p14:creationId xmlns:p14="http://schemas.microsoft.com/office/powerpoint/2010/main" val="30785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412B7AB3-7F93-A548-82DB-E4796D7AE65B}"/>
              </a:ext>
            </a:extLst>
          </p:cNvPr>
          <p:cNvSpPr txBox="1"/>
          <p:nvPr/>
        </p:nvSpPr>
        <p:spPr>
          <a:xfrm>
            <a:off x="4996962" y="109904"/>
            <a:ext cx="7107115" cy="4893647"/>
          </a:xfrm>
          <a:prstGeom prst="rect">
            <a:avLst/>
          </a:prstGeom>
          <a:noFill/>
        </p:spPr>
        <p:txBody>
          <a:bodyPr wrap="square">
            <a:spAutoFit/>
          </a:bodyPr>
          <a:lstStyle/>
          <a:p>
            <a:r>
              <a:rPr lang="vi-VN" sz="2400" b="1" i="0">
                <a:effectLst/>
                <a:latin typeface="arial" panose="020B0604020202020204" pitchFamily="34" charset="0"/>
              </a:rPr>
              <a:t>Tám năm ròng </a:t>
            </a:r>
            <a:r>
              <a:rPr lang="vi-VN" sz="2400" b="1" i="0">
                <a:solidFill>
                  <a:srgbClr val="333333"/>
                </a:solidFill>
                <a:effectLst/>
                <a:latin typeface="arial" panose="020B0604020202020204" pitchFamily="34" charset="0"/>
              </a:rPr>
              <a:t>cháu cùng bà nhóm lửa</a:t>
            </a:r>
            <a:br>
              <a:rPr lang="vi-VN" sz="2400" b="1" i="0">
                <a:solidFill>
                  <a:srgbClr val="333333"/>
                </a:solidFill>
                <a:effectLst/>
                <a:latin typeface="arial" panose="020B0604020202020204" pitchFamily="34" charset="0"/>
              </a:rPr>
            </a:br>
            <a:r>
              <a:rPr lang="vi-VN" sz="2400" b="1" i="0">
                <a:solidFill>
                  <a:srgbClr val="FF0000"/>
                </a:solidFill>
                <a:effectLst/>
                <a:latin typeface="arial" panose="020B0604020202020204" pitchFamily="34" charset="0"/>
              </a:rPr>
              <a:t>Tu hú</a:t>
            </a:r>
            <a:r>
              <a:rPr lang="vi-VN" sz="2400" b="1" i="0">
                <a:solidFill>
                  <a:srgbClr val="333333"/>
                </a:solidFill>
                <a:effectLst/>
                <a:latin typeface="arial" panose="020B0604020202020204" pitchFamily="34" charset="0"/>
              </a:rPr>
              <a:t> kêu trên những cánh đồng xa.</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Khi </a:t>
            </a:r>
            <a:r>
              <a:rPr lang="vi-VN" sz="2400" b="1" i="0">
                <a:solidFill>
                  <a:srgbClr val="FF0000"/>
                </a:solidFill>
                <a:effectLst/>
                <a:latin typeface="arial" panose="020B0604020202020204" pitchFamily="34" charset="0"/>
              </a:rPr>
              <a:t>tu hú</a:t>
            </a:r>
            <a:r>
              <a:rPr lang="vi-VN" sz="2400" b="1" i="0">
                <a:solidFill>
                  <a:srgbClr val="333333"/>
                </a:solidFill>
                <a:effectLst/>
                <a:latin typeface="arial" panose="020B0604020202020204" pitchFamily="34" charset="0"/>
              </a:rPr>
              <a:t> kêu, bà còn nhớ không bà</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Bà hay kể chuyện những ngày ở Huế,</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Tiếng </a:t>
            </a:r>
            <a:r>
              <a:rPr lang="vi-VN" sz="2400" b="1" i="0">
                <a:solidFill>
                  <a:srgbClr val="FF0000"/>
                </a:solidFill>
                <a:effectLst/>
                <a:latin typeface="arial" panose="020B0604020202020204" pitchFamily="34" charset="0"/>
              </a:rPr>
              <a:t>tu hú</a:t>
            </a:r>
            <a:r>
              <a:rPr lang="vi-VN" sz="2400" b="1" i="0">
                <a:solidFill>
                  <a:srgbClr val="333333"/>
                </a:solidFill>
                <a:effectLst/>
                <a:latin typeface="arial" panose="020B0604020202020204" pitchFamily="34" charset="0"/>
              </a:rPr>
              <a:t> sao mà tha thiết thế !</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Mẹ cùng cha công tác bận không về</a:t>
            </a:r>
            <a:br>
              <a:rPr lang="vi-VN" sz="2400" b="1" i="0">
                <a:solidFill>
                  <a:srgbClr val="333333"/>
                </a:solidFill>
                <a:effectLst/>
                <a:latin typeface="arial" panose="020B0604020202020204" pitchFamily="34" charset="0"/>
              </a:rPr>
            </a:br>
            <a:r>
              <a:rPr lang="vi-VN" sz="2400" b="1" i="0" u="sng">
                <a:solidFill>
                  <a:srgbClr val="333333"/>
                </a:solidFill>
                <a:effectLst/>
                <a:latin typeface="arial" panose="020B0604020202020204" pitchFamily="34" charset="0"/>
              </a:rPr>
              <a:t>Cháu</a:t>
            </a:r>
            <a:r>
              <a:rPr lang="vi-VN" sz="2400" b="1" i="0">
                <a:solidFill>
                  <a:srgbClr val="333333"/>
                </a:solidFill>
                <a:effectLst/>
                <a:latin typeface="arial" panose="020B0604020202020204" pitchFamily="34" charset="0"/>
              </a:rPr>
              <a:t> ở cùng</a:t>
            </a:r>
            <a:r>
              <a:rPr lang="vi-VN" sz="2400" b="1" i="0">
                <a:solidFill>
                  <a:srgbClr val="0070C0"/>
                </a:solidFill>
                <a:effectLst/>
                <a:latin typeface="arial" panose="020B0604020202020204" pitchFamily="34" charset="0"/>
              </a:rPr>
              <a:t> bà, bà</a:t>
            </a:r>
            <a:r>
              <a:rPr lang="vi-VN" sz="2400" b="1" i="0">
                <a:solidFill>
                  <a:srgbClr val="333333"/>
                </a:solidFill>
                <a:effectLst/>
                <a:latin typeface="arial" panose="020B0604020202020204" pitchFamily="34" charset="0"/>
              </a:rPr>
              <a:t> bảo </a:t>
            </a:r>
            <a:r>
              <a:rPr lang="vi-VN" sz="2400" b="1" i="0" u="sng">
                <a:solidFill>
                  <a:srgbClr val="333333"/>
                </a:solidFill>
                <a:effectLst/>
                <a:latin typeface="arial" panose="020B0604020202020204" pitchFamily="34" charset="0"/>
              </a:rPr>
              <a:t>cháu</a:t>
            </a:r>
            <a:r>
              <a:rPr lang="vi-VN" sz="2400" b="1" i="0">
                <a:solidFill>
                  <a:srgbClr val="333333"/>
                </a:solidFill>
                <a:effectLst/>
                <a:latin typeface="arial" panose="020B0604020202020204" pitchFamily="34" charset="0"/>
              </a:rPr>
              <a:t> nghe,</a:t>
            </a:r>
            <a:br>
              <a:rPr lang="vi-VN" sz="2400" b="1" i="0">
                <a:solidFill>
                  <a:srgbClr val="333333"/>
                </a:solidFill>
                <a:effectLst/>
                <a:latin typeface="arial" panose="020B0604020202020204" pitchFamily="34" charset="0"/>
              </a:rPr>
            </a:br>
            <a:r>
              <a:rPr lang="vi-VN" sz="2400" b="1" i="0">
                <a:solidFill>
                  <a:srgbClr val="0070C0"/>
                </a:solidFill>
                <a:effectLst/>
                <a:latin typeface="arial" panose="020B0604020202020204" pitchFamily="34" charset="0"/>
              </a:rPr>
              <a:t>Bà</a:t>
            </a:r>
            <a:r>
              <a:rPr lang="vi-VN" sz="2400" b="1" i="0">
                <a:solidFill>
                  <a:srgbClr val="333333"/>
                </a:solidFill>
                <a:effectLst/>
                <a:latin typeface="arial" panose="020B0604020202020204" pitchFamily="34" charset="0"/>
              </a:rPr>
              <a:t> dạy </a:t>
            </a:r>
            <a:r>
              <a:rPr lang="vi-VN" sz="2400" b="1" i="0" u="sng">
                <a:solidFill>
                  <a:srgbClr val="333333"/>
                </a:solidFill>
                <a:effectLst/>
                <a:latin typeface="arial" panose="020B0604020202020204" pitchFamily="34" charset="0"/>
              </a:rPr>
              <a:t>cháu</a:t>
            </a:r>
            <a:r>
              <a:rPr lang="vi-VN" sz="2400" b="1" i="0">
                <a:solidFill>
                  <a:srgbClr val="333333"/>
                </a:solidFill>
                <a:effectLst/>
                <a:latin typeface="arial" panose="020B0604020202020204" pitchFamily="34" charset="0"/>
              </a:rPr>
              <a:t> làm,</a:t>
            </a:r>
            <a:r>
              <a:rPr lang="vi-VN" sz="2400" b="1" i="0">
                <a:solidFill>
                  <a:srgbClr val="0070C0"/>
                </a:solidFill>
                <a:effectLst/>
                <a:latin typeface="arial" panose="020B0604020202020204" pitchFamily="34" charset="0"/>
              </a:rPr>
              <a:t> bà</a:t>
            </a:r>
            <a:r>
              <a:rPr lang="vi-VN" sz="2400" b="1" i="0">
                <a:solidFill>
                  <a:srgbClr val="333333"/>
                </a:solidFill>
                <a:effectLst/>
                <a:latin typeface="arial" panose="020B0604020202020204" pitchFamily="34" charset="0"/>
              </a:rPr>
              <a:t> chăm </a:t>
            </a:r>
            <a:r>
              <a:rPr lang="vi-VN" sz="2400" b="1" i="0" u="sng">
                <a:solidFill>
                  <a:srgbClr val="333333"/>
                </a:solidFill>
                <a:effectLst/>
                <a:latin typeface="arial" panose="020B0604020202020204" pitchFamily="34" charset="0"/>
              </a:rPr>
              <a:t>cháu</a:t>
            </a:r>
            <a:r>
              <a:rPr lang="vi-VN" sz="2400" b="1" i="0">
                <a:solidFill>
                  <a:srgbClr val="333333"/>
                </a:solidFill>
                <a:effectLst/>
                <a:latin typeface="arial" panose="020B0604020202020204" pitchFamily="34" charset="0"/>
              </a:rPr>
              <a:t> học,</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Nhóm bếp lửa nghĩ thương bà khó nhọc,</a:t>
            </a:r>
            <a:br>
              <a:rPr lang="vi-VN" sz="2400" b="1" i="0">
                <a:solidFill>
                  <a:srgbClr val="333333"/>
                </a:solidFill>
                <a:effectLst/>
                <a:latin typeface="arial" panose="020B0604020202020204" pitchFamily="34" charset="0"/>
              </a:rPr>
            </a:br>
            <a:r>
              <a:rPr lang="vi-VN" sz="2400" b="1" i="0">
                <a:solidFill>
                  <a:srgbClr val="FF0000"/>
                </a:solidFill>
                <a:effectLst/>
                <a:latin typeface="arial" panose="020B0604020202020204" pitchFamily="34" charset="0"/>
              </a:rPr>
              <a:t>Tu hú </a:t>
            </a:r>
            <a:r>
              <a:rPr lang="vi-VN" sz="2400" b="1" i="0">
                <a:solidFill>
                  <a:srgbClr val="333333"/>
                </a:solidFill>
                <a:effectLst/>
                <a:latin typeface="arial" panose="020B0604020202020204" pitchFamily="34" charset="0"/>
              </a:rPr>
              <a:t>ơi !chẳng đến ở cùng bà,</a:t>
            </a:r>
            <a:br>
              <a:rPr lang="vi-VN" sz="2400" b="1" i="0">
                <a:solidFill>
                  <a:srgbClr val="333333"/>
                </a:solidFill>
                <a:effectLst/>
                <a:latin typeface="arial" panose="020B0604020202020204" pitchFamily="34" charset="0"/>
              </a:rPr>
            </a:br>
            <a:r>
              <a:rPr lang="vi-VN" sz="2400" b="1" i="0">
                <a:solidFill>
                  <a:srgbClr val="333333"/>
                </a:solidFill>
                <a:effectLst/>
                <a:latin typeface="arial" panose="020B0604020202020204" pitchFamily="34" charset="0"/>
              </a:rPr>
              <a:t>Kêu chi hoài trên những cánh đồng xa?</a:t>
            </a:r>
            <a:br>
              <a:rPr lang="vi-VN" sz="2400" b="1" i="0">
                <a:solidFill>
                  <a:srgbClr val="333333"/>
                </a:solidFill>
                <a:effectLst/>
                <a:latin typeface="arial" panose="020B0604020202020204" pitchFamily="34" charset="0"/>
              </a:rPr>
            </a:br>
            <a:br>
              <a:rPr lang="vi-VN" sz="2400" b="1" i="0">
                <a:solidFill>
                  <a:srgbClr val="333333"/>
                </a:solidFill>
                <a:effectLst/>
                <a:latin typeface="arial" panose="020B0604020202020204" pitchFamily="34" charset="0"/>
              </a:rPr>
            </a:br>
            <a:endParaRPr lang="vi-VN" sz="2400"/>
          </a:p>
        </p:txBody>
      </p:sp>
      <p:sp>
        <p:nvSpPr>
          <p:cNvPr id="6" name="Bong bóng Lời nói: Hình bầu dục 5">
            <a:extLst>
              <a:ext uri="{FF2B5EF4-FFF2-40B4-BE49-F238E27FC236}">
                <a16:creationId xmlns:a16="http://schemas.microsoft.com/office/drawing/2014/main" id="{09D7DD79-4A4B-5144-949C-A0F1E8A7C49F}"/>
              </a:ext>
            </a:extLst>
          </p:cNvPr>
          <p:cNvSpPr/>
          <p:nvPr/>
        </p:nvSpPr>
        <p:spPr>
          <a:xfrm>
            <a:off x="544878" y="2205588"/>
            <a:ext cx="4217622" cy="244682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t>Nghệ thuật mà tác giả đã sử dụng trong đoạn thơ là gì?</a:t>
            </a:r>
          </a:p>
        </p:txBody>
      </p:sp>
      <p:sp>
        <p:nvSpPr>
          <p:cNvPr id="7" name="Hộp Văn bản 6">
            <a:extLst>
              <a:ext uri="{FF2B5EF4-FFF2-40B4-BE49-F238E27FC236}">
                <a16:creationId xmlns:a16="http://schemas.microsoft.com/office/drawing/2014/main" id="{6E93AC9E-C736-2640-A5C7-2549F7870B4C}"/>
              </a:ext>
            </a:extLst>
          </p:cNvPr>
          <p:cNvSpPr txBox="1"/>
          <p:nvPr/>
        </p:nvSpPr>
        <p:spPr>
          <a:xfrm>
            <a:off x="5230445" y="4541886"/>
            <a:ext cx="2841381" cy="461665"/>
          </a:xfrm>
          <a:prstGeom prst="rect">
            <a:avLst/>
          </a:prstGeom>
          <a:noFill/>
        </p:spPr>
        <p:txBody>
          <a:bodyPr wrap="square" rtlCol="0">
            <a:spAutoFit/>
          </a:bodyPr>
          <a:lstStyle/>
          <a:p>
            <a:pPr algn="l"/>
            <a:r>
              <a:rPr lang="vi-VN" sz="2400" b="1">
                <a:solidFill>
                  <a:srgbClr val="FF0000"/>
                </a:solidFill>
              </a:rPr>
              <a:t>- Điệp ngữ ,nhân hóa</a:t>
            </a:r>
          </a:p>
        </p:txBody>
      </p:sp>
      <p:sp>
        <p:nvSpPr>
          <p:cNvPr id="8" name="Hộp Văn bản 7">
            <a:extLst>
              <a:ext uri="{FF2B5EF4-FFF2-40B4-BE49-F238E27FC236}">
                <a16:creationId xmlns:a16="http://schemas.microsoft.com/office/drawing/2014/main" id="{356A15C1-6965-9844-A189-B720E112205E}"/>
              </a:ext>
            </a:extLst>
          </p:cNvPr>
          <p:cNvSpPr txBox="1"/>
          <p:nvPr/>
        </p:nvSpPr>
        <p:spPr>
          <a:xfrm>
            <a:off x="5282222" y="5003551"/>
            <a:ext cx="5579207" cy="1200329"/>
          </a:xfrm>
          <a:prstGeom prst="rect">
            <a:avLst/>
          </a:prstGeom>
          <a:noFill/>
        </p:spPr>
        <p:txBody>
          <a:bodyPr wrap="square" rtlCol="0">
            <a:spAutoFit/>
          </a:bodyPr>
          <a:lstStyle/>
          <a:p>
            <a:pPr algn="l"/>
            <a:r>
              <a:rPr lang="vi-VN" sz="2400" b="1">
                <a:solidFill>
                  <a:srgbClr val="FF0000"/>
                </a:solidFill>
              </a:rPr>
              <a:t>-Nhằm khắc sâu nỗi nhớ thương bà và quê hương khắc khoải đến quặn lòng của người cháu</a:t>
            </a:r>
          </a:p>
        </p:txBody>
      </p:sp>
    </p:spTree>
    <p:extLst>
      <p:ext uri="{BB962C8B-B14F-4D97-AF65-F5344CB8AC3E}">
        <p14:creationId xmlns:p14="http://schemas.microsoft.com/office/powerpoint/2010/main" val="128986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2C853E25-23C0-E349-A9B1-C6B945D21F52}"/>
              </a:ext>
            </a:extLst>
          </p:cNvPr>
          <p:cNvSpPr txBox="1"/>
          <p:nvPr/>
        </p:nvSpPr>
        <p:spPr>
          <a:xfrm>
            <a:off x="451826" y="151179"/>
            <a:ext cx="4872405" cy="6555641"/>
          </a:xfrm>
          <a:prstGeom prst="rect">
            <a:avLst/>
          </a:prstGeom>
          <a:solidFill>
            <a:schemeClr val="accent1"/>
          </a:solidFill>
          <a:ln>
            <a:solidFill>
              <a:schemeClr val="tx1"/>
            </a:solidFill>
          </a:ln>
        </p:spPr>
        <p:txBody>
          <a:bodyPr wrap="square">
            <a:spAutoFit/>
          </a:bodyPr>
          <a:lstStyle/>
          <a:p>
            <a:br>
              <a:rPr lang="vi-VN" b="0" i="0">
                <a:solidFill>
                  <a:srgbClr val="333333"/>
                </a:solidFill>
                <a:effectLst/>
                <a:latin typeface="arial" panose="020B0604020202020204" pitchFamily="34" charset="0"/>
              </a:rPr>
            </a:br>
            <a:r>
              <a:rPr lang="vi-VN" b="0" i="0">
                <a:solidFill>
                  <a:srgbClr val="333333"/>
                </a:solidFill>
                <a:effectLst/>
                <a:latin typeface="arial" panose="020B0604020202020204" pitchFamily="34" charset="0"/>
              </a:rPr>
              <a:t> </a:t>
            </a:r>
            <a:br>
              <a:rPr lang="vi-VN" b="0" i="0">
                <a:solidFill>
                  <a:srgbClr val="333333"/>
                </a:solidFill>
                <a:effectLst/>
                <a:latin typeface="arial" panose="020B0604020202020204" pitchFamily="34" charset="0"/>
              </a:rPr>
            </a:br>
            <a:r>
              <a:rPr lang="vi-VN" sz="2400" b="0" i="0">
                <a:solidFill>
                  <a:srgbClr val="333333"/>
                </a:solidFill>
                <a:effectLst/>
                <a:latin typeface="arial" panose="020B0604020202020204" pitchFamily="34" charset="0"/>
              </a:rPr>
              <a:t>“…Những năm đầu theo học</a:t>
            </a:r>
            <a:br>
              <a:rPr lang="vi-VN" sz="2400" b="0" i="0">
                <a:solidFill>
                  <a:srgbClr val="333333"/>
                </a:solidFill>
                <a:effectLst/>
                <a:latin typeface="arial" panose="020B0604020202020204" pitchFamily="34" charset="0"/>
              </a:rPr>
            </a:br>
            <a:r>
              <a:rPr lang="vi-VN" sz="2400" b="0" i="0">
                <a:solidFill>
                  <a:srgbClr val="333333"/>
                </a:solidFill>
                <a:effectLst/>
                <a:latin typeface="arial" panose="020B0604020202020204" pitchFamily="34" charset="0"/>
              </a:rPr>
              <a:t>Luật tại đây tôi nhớ nhà kinh</a:t>
            </a:r>
            <a:br>
              <a:rPr lang="vi-VN" sz="2400" b="0" i="0">
                <a:solidFill>
                  <a:srgbClr val="333333"/>
                </a:solidFill>
                <a:effectLst/>
                <a:latin typeface="arial" panose="020B0604020202020204" pitchFamily="34" charset="0"/>
              </a:rPr>
            </a:br>
            <a:r>
              <a:rPr lang="vi-VN" sz="2400" b="0" i="0">
                <a:solidFill>
                  <a:srgbClr val="333333"/>
                </a:solidFill>
                <a:effectLst/>
                <a:latin typeface="arial" panose="020B0604020202020204" pitchFamily="34" charset="0"/>
              </a:rPr>
              <a:t>khủng.Tháng 9 ở bên đó trời se</a:t>
            </a:r>
            <a:br>
              <a:rPr lang="vi-VN" sz="2400" b="0" i="0">
                <a:solidFill>
                  <a:srgbClr val="333333"/>
                </a:solidFill>
                <a:effectLst/>
                <a:latin typeface="arial" panose="020B0604020202020204" pitchFamily="34" charset="0"/>
              </a:rPr>
            </a:br>
            <a:r>
              <a:rPr lang="vi-VN" sz="2400" b="0" i="0">
                <a:solidFill>
                  <a:srgbClr val="333333"/>
                </a:solidFill>
                <a:effectLst/>
                <a:latin typeface="arial" panose="020B0604020202020204" pitchFamily="34" charset="0"/>
              </a:rPr>
              <a:t>se lạnh, buổi sáng sương khói</a:t>
            </a:r>
            <a:br>
              <a:rPr lang="vi-VN" sz="2400" b="0" i="0">
                <a:solidFill>
                  <a:srgbClr val="333333"/>
                </a:solidFill>
                <a:effectLst/>
                <a:latin typeface="arial" panose="020B0604020202020204" pitchFamily="34" charset="0"/>
              </a:rPr>
            </a:br>
            <a:r>
              <a:rPr lang="vi-VN" sz="2400" b="0" i="0">
                <a:solidFill>
                  <a:srgbClr val="333333"/>
                </a:solidFill>
                <a:effectLst/>
                <a:latin typeface="arial" panose="020B0604020202020204" pitchFamily="34" charset="0"/>
              </a:rPr>
              <a:t>bay mờ mờ mặt đất, ngoài cửa</a:t>
            </a:r>
            <a:br>
              <a:rPr lang="vi-VN" sz="2400" b="0" i="0">
                <a:solidFill>
                  <a:srgbClr val="333333"/>
                </a:solidFill>
                <a:effectLst/>
                <a:latin typeface="arial" panose="020B0604020202020204" pitchFamily="34" charset="0"/>
              </a:rPr>
            </a:br>
            <a:r>
              <a:rPr lang="vi-VN" sz="2400" b="0" i="0">
                <a:solidFill>
                  <a:srgbClr val="333333"/>
                </a:solidFill>
                <a:effectLst/>
                <a:latin typeface="arial" panose="020B0604020202020204" pitchFamily="34" charset="0"/>
              </a:rPr>
              <a:t>sổ, trên các vòm cây gợi cảnh</a:t>
            </a:r>
            <a:br>
              <a:rPr lang="vi-VN" sz="2400" b="0" i="0">
                <a:solidFill>
                  <a:srgbClr val="333333"/>
                </a:solidFill>
                <a:effectLst/>
                <a:latin typeface="arial" panose="020B0604020202020204" pitchFamily="34" charset="0"/>
              </a:rPr>
            </a:br>
            <a:r>
              <a:rPr lang="vi-VN" sz="2400" b="0" i="0">
                <a:solidFill>
                  <a:srgbClr val="333333"/>
                </a:solidFill>
                <a:effectLst/>
                <a:latin typeface="arial" panose="020B0604020202020204" pitchFamily="34" charset="0"/>
              </a:rPr>
              <a:t>mùa đông ở quê nhà. Mỗi buổi</a:t>
            </a:r>
            <a:br>
              <a:rPr lang="vi-VN" sz="2400" b="0" i="0">
                <a:solidFill>
                  <a:srgbClr val="333333"/>
                </a:solidFill>
                <a:effectLst/>
                <a:latin typeface="arial" panose="020B0604020202020204" pitchFamily="34" charset="0"/>
              </a:rPr>
            </a:br>
            <a:r>
              <a:rPr lang="vi-VN" sz="2400" b="0" i="0">
                <a:solidFill>
                  <a:srgbClr val="333333"/>
                </a:solidFill>
                <a:effectLst/>
                <a:latin typeface="arial" panose="020B0604020202020204" pitchFamily="34" charset="0"/>
              </a:rPr>
              <a:t>dậy sớm đi học, tôi hay nghĩ</a:t>
            </a:r>
            <a:br>
              <a:rPr lang="vi-VN" sz="2400" b="0" i="0">
                <a:solidFill>
                  <a:srgbClr val="333333"/>
                </a:solidFill>
                <a:effectLst/>
                <a:latin typeface="arial" panose="020B0604020202020204" pitchFamily="34" charset="0"/>
              </a:rPr>
            </a:br>
            <a:r>
              <a:rPr lang="vi-VN" sz="2400" b="0" i="0">
                <a:solidFill>
                  <a:srgbClr val="333333"/>
                </a:solidFill>
                <a:effectLst/>
                <a:latin typeface="arial" panose="020B0604020202020204" pitchFamily="34" charset="0"/>
              </a:rPr>
              <a:t>đến hình ảnh một bếp lửa thân</a:t>
            </a:r>
            <a:br>
              <a:rPr lang="vi-VN" sz="2400" b="0" i="0">
                <a:solidFill>
                  <a:srgbClr val="333333"/>
                </a:solidFill>
                <a:effectLst/>
                <a:latin typeface="arial" panose="020B0604020202020204" pitchFamily="34" charset="0"/>
              </a:rPr>
            </a:br>
            <a:r>
              <a:rPr lang="vi-VN" sz="2400" b="0" i="0">
                <a:solidFill>
                  <a:srgbClr val="333333"/>
                </a:solidFill>
                <a:effectLst/>
                <a:latin typeface="arial" panose="020B0604020202020204" pitchFamily="34" charset="0"/>
              </a:rPr>
              <a:t>quen, nhớ tới hình ảnh bà nội</a:t>
            </a:r>
            <a:br>
              <a:rPr lang="vi-VN" sz="2400" b="0" i="0">
                <a:solidFill>
                  <a:srgbClr val="333333"/>
                </a:solidFill>
                <a:effectLst/>
                <a:latin typeface="arial" panose="020B0604020202020204" pitchFamily="34" charset="0"/>
              </a:rPr>
            </a:br>
            <a:r>
              <a:rPr lang="vi-VN" sz="2400" b="0" i="0">
                <a:solidFill>
                  <a:srgbClr val="333333"/>
                </a:solidFill>
                <a:effectLst/>
                <a:latin typeface="arial" panose="020B0604020202020204" pitchFamily="34" charset="0"/>
              </a:rPr>
              <a:t>lụi cụi dậy sớm nấu nồi xôi,</a:t>
            </a:r>
            <a:br>
              <a:rPr lang="vi-VN" sz="2400" b="0" i="0">
                <a:solidFill>
                  <a:srgbClr val="333333"/>
                </a:solidFill>
                <a:effectLst/>
                <a:latin typeface="arial" panose="020B0604020202020204" pitchFamily="34" charset="0"/>
              </a:rPr>
            </a:br>
            <a:r>
              <a:rPr lang="vi-VN" sz="2400" b="0" i="0">
                <a:solidFill>
                  <a:srgbClr val="333333"/>
                </a:solidFill>
                <a:effectLst/>
                <a:latin typeface="arial" panose="020B0604020202020204" pitchFamily="34" charset="0"/>
              </a:rPr>
              <a:t>luộc củ khoai, củ sắn cho</a:t>
            </a:r>
            <a:br>
              <a:rPr lang="vi-VN" sz="2400" b="0" i="0">
                <a:solidFill>
                  <a:srgbClr val="333333"/>
                </a:solidFill>
                <a:effectLst/>
                <a:latin typeface="arial" panose="020B0604020202020204" pitchFamily="34" charset="0"/>
              </a:rPr>
            </a:br>
            <a:r>
              <a:rPr lang="vi-VN" sz="2400" b="0" i="0">
                <a:solidFill>
                  <a:srgbClr val="333333"/>
                </a:solidFill>
                <a:effectLst/>
                <a:latin typeface="arial" panose="020B0604020202020204" pitchFamily="34" charset="0"/>
              </a:rPr>
              <a:t>cả nhà…” Đây cũng chính là</a:t>
            </a:r>
            <a:br>
              <a:rPr lang="vi-VN" sz="2400" b="0" i="0">
                <a:solidFill>
                  <a:srgbClr val="333333"/>
                </a:solidFill>
                <a:effectLst/>
                <a:latin typeface="arial" panose="020B0604020202020204" pitchFamily="34" charset="0"/>
              </a:rPr>
            </a:br>
            <a:r>
              <a:rPr lang="vi-VN" sz="2400" b="0" i="0">
                <a:solidFill>
                  <a:srgbClr val="333333"/>
                </a:solidFill>
                <a:effectLst/>
                <a:latin typeface="arial" panose="020B0604020202020204" pitchFamily="34" charset="0"/>
              </a:rPr>
              <a:t>nguồn khơi mạch cảm xúc</a:t>
            </a:r>
            <a:br>
              <a:rPr lang="vi-VN" sz="2400" b="0" i="0">
                <a:solidFill>
                  <a:srgbClr val="333333"/>
                </a:solidFill>
                <a:effectLst/>
                <a:latin typeface="arial" panose="020B0604020202020204" pitchFamily="34" charset="0"/>
              </a:rPr>
            </a:br>
            <a:r>
              <a:rPr lang="vi-VN" sz="2400" b="0" i="0">
                <a:solidFill>
                  <a:srgbClr val="333333"/>
                </a:solidFill>
                <a:effectLst/>
                <a:latin typeface="arial" panose="020B0604020202020204" pitchFamily="34" charset="0"/>
              </a:rPr>
              <a:t>cho Bằng Việt viết bài thơ</a:t>
            </a:r>
            <a:br>
              <a:rPr lang="vi-VN" sz="2400" b="0" i="0">
                <a:solidFill>
                  <a:srgbClr val="333333"/>
                </a:solidFill>
                <a:effectLst/>
                <a:latin typeface="arial" panose="020B0604020202020204" pitchFamily="34" charset="0"/>
              </a:rPr>
            </a:br>
            <a:r>
              <a:rPr lang="vi-VN" sz="2400" b="0" i="0">
                <a:solidFill>
                  <a:srgbClr val="333333"/>
                </a:solidFill>
                <a:effectLst/>
                <a:latin typeface="arial" panose="020B0604020202020204" pitchFamily="34" charset="0"/>
              </a:rPr>
              <a:t>“Bếp lửa”.</a:t>
            </a:r>
            <a:endParaRPr lang="vi-VN" sz="2400"/>
          </a:p>
        </p:txBody>
      </p:sp>
      <p:pic>
        <p:nvPicPr>
          <p:cNvPr id="6" name="Hình ảnh 6">
            <a:extLst>
              <a:ext uri="{FF2B5EF4-FFF2-40B4-BE49-F238E27FC236}">
                <a16:creationId xmlns:a16="http://schemas.microsoft.com/office/drawing/2014/main" id="{0EAAF386-40E8-F340-9ED8-8007948E6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9452" y="242887"/>
            <a:ext cx="5438529" cy="6372224"/>
          </a:xfrm>
          <a:prstGeom prst="rect">
            <a:avLst/>
          </a:prstGeom>
        </p:spPr>
      </p:pic>
    </p:spTree>
    <p:extLst>
      <p:ext uri="{BB962C8B-B14F-4D97-AF65-F5344CB8AC3E}">
        <p14:creationId xmlns:p14="http://schemas.microsoft.com/office/powerpoint/2010/main" val="378649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1">
            <a:extLst>
              <a:ext uri="{FF2B5EF4-FFF2-40B4-BE49-F238E27FC236}">
                <a16:creationId xmlns:a16="http://schemas.microsoft.com/office/drawing/2014/main" id="{F437CD7F-322A-C748-995C-3797211A21B6}"/>
              </a:ext>
            </a:extLst>
          </p:cNvPr>
          <p:cNvSpPr>
            <a:spLocks noGrp="1"/>
          </p:cNvSpPr>
          <p:nvPr>
            <p:ph type="title"/>
          </p:nvPr>
        </p:nvSpPr>
        <p:spPr>
          <a:xfrm>
            <a:off x="984250" y="313593"/>
            <a:ext cx="9906000" cy="1382156"/>
          </a:xfrm>
        </p:spPr>
        <p:txBody>
          <a:bodyPr/>
          <a:lstStyle/>
          <a:p>
            <a:r>
              <a:rPr lang="en-US"/>
              <a:t>                         BẾP LỬA</a:t>
            </a:r>
            <a:br>
              <a:rPr lang="en-US"/>
            </a:br>
            <a:r>
              <a:rPr lang="en-US"/>
              <a:t>                                      BẰNG VIỆT</a:t>
            </a:r>
            <a:endParaRPr lang="vi-VN"/>
          </a:p>
        </p:txBody>
      </p:sp>
      <p:sp>
        <p:nvSpPr>
          <p:cNvPr id="7" name="Hộp Văn bản 6">
            <a:extLst>
              <a:ext uri="{FF2B5EF4-FFF2-40B4-BE49-F238E27FC236}">
                <a16:creationId xmlns:a16="http://schemas.microsoft.com/office/drawing/2014/main" id="{15E3FC92-60D3-1840-A836-8C1505A3F079}"/>
              </a:ext>
            </a:extLst>
          </p:cNvPr>
          <p:cNvSpPr txBox="1"/>
          <p:nvPr/>
        </p:nvSpPr>
        <p:spPr>
          <a:xfrm>
            <a:off x="1540118" y="1600200"/>
            <a:ext cx="4223727" cy="400110"/>
          </a:xfrm>
          <a:prstGeom prst="rect">
            <a:avLst/>
          </a:prstGeom>
          <a:noFill/>
        </p:spPr>
        <p:txBody>
          <a:bodyPr wrap="square" rtlCol="0">
            <a:spAutoFit/>
          </a:bodyPr>
          <a:lstStyle/>
          <a:p>
            <a:pPr algn="l"/>
            <a:r>
              <a:rPr lang="en-US" sz="2000"/>
              <a:t>I,Tìm hiểu chung:</a:t>
            </a:r>
            <a:endParaRPr lang="vi-VN" sz="2000"/>
          </a:p>
        </p:txBody>
      </p:sp>
      <p:sp>
        <p:nvSpPr>
          <p:cNvPr id="8" name="Hộp Văn bản 7">
            <a:extLst>
              <a:ext uri="{FF2B5EF4-FFF2-40B4-BE49-F238E27FC236}">
                <a16:creationId xmlns:a16="http://schemas.microsoft.com/office/drawing/2014/main" id="{D351172D-AA1F-B645-BA4E-99A8B8665EAC}"/>
              </a:ext>
            </a:extLst>
          </p:cNvPr>
          <p:cNvSpPr txBox="1"/>
          <p:nvPr/>
        </p:nvSpPr>
        <p:spPr>
          <a:xfrm>
            <a:off x="1542560" y="2000310"/>
            <a:ext cx="1828800" cy="369332"/>
          </a:xfrm>
          <a:prstGeom prst="rect">
            <a:avLst/>
          </a:prstGeom>
          <a:noFill/>
        </p:spPr>
        <p:txBody>
          <a:bodyPr wrap="square" rtlCol="0">
            <a:spAutoFit/>
          </a:bodyPr>
          <a:lstStyle/>
          <a:p>
            <a:pPr algn="l"/>
            <a:r>
              <a:rPr lang="vi-VN"/>
              <a:t>II,Tìm hiểu chi tiết:</a:t>
            </a:r>
          </a:p>
        </p:txBody>
      </p:sp>
      <p:sp>
        <p:nvSpPr>
          <p:cNvPr id="9" name="Hộp Văn bản 8">
            <a:extLst>
              <a:ext uri="{FF2B5EF4-FFF2-40B4-BE49-F238E27FC236}">
                <a16:creationId xmlns:a16="http://schemas.microsoft.com/office/drawing/2014/main" id="{E5271109-E76A-7F40-91BF-2F3AD017BFCE}"/>
              </a:ext>
            </a:extLst>
          </p:cNvPr>
          <p:cNvSpPr txBox="1"/>
          <p:nvPr/>
        </p:nvSpPr>
        <p:spPr>
          <a:xfrm>
            <a:off x="1808773" y="2369642"/>
            <a:ext cx="5102958" cy="369332"/>
          </a:xfrm>
          <a:prstGeom prst="rect">
            <a:avLst/>
          </a:prstGeom>
          <a:noFill/>
        </p:spPr>
        <p:txBody>
          <a:bodyPr wrap="square" rtlCol="0">
            <a:spAutoFit/>
          </a:bodyPr>
          <a:lstStyle/>
          <a:p>
            <a:pPr algn="l"/>
            <a:r>
              <a:rPr lang="vi-VN"/>
              <a:t>1,Hình ảnh bếp lửa khơi nguồn  cảm xúc kỉ niệm về bà:</a:t>
            </a:r>
          </a:p>
        </p:txBody>
      </p:sp>
      <p:sp>
        <p:nvSpPr>
          <p:cNvPr id="11" name="Hộp Văn bản 10">
            <a:extLst>
              <a:ext uri="{FF2B5EF4-FFF2-40B4-BE49-F238E27FC236}">
                <a16:creationId xmlns:a16="http://schemas.microsoft.com/office/drawing/2014/main" id="{7FAA0D7E-FE57-AD44-AC86-C652ED87D1B9}"/>
              </a:ext>
            </a:extLst>
          </p:cNvPr>
          <p:cNvSpPr txBox="1"/>
          <p:nvPr/>
        </p:nvSpPr>
        <p:spPr>
          <a:xfrm>
            <a:off x="1808773" y="2797690"/>
            <a:ext cx="4699977" cy="369332"/>
          </a:xfrm>
          <a:prstGeom prst="rect">
            <a:avLst/>
          </a:prstGeom>
          <a:noFill/>
        </p:spPr>
        <p:txBody>
          <a:bodyPr wrap="square" rtlCol="0">
            <a:spAutoFit/>
          </a:bodyPr>
          <a:lstStyle/>
          <a:p>
            <a:pPr algn="l"/>
            <a:r>
              <a:rPr lang="vi-VN"/>
              <a:t>2,Những kỉ niệm tuổi thơ sống bên bà</a:t>
            </a:r>
          </a:p>
        </p:txBody>
      </p:sp>
      <p:sp>
        <p:nvSpPr>
          <p:cNvPr id="2" name="Hộp Văn bản 1">
            <a:extLst>
              <a:ext uri="{FF2B5EF4-FFF2-40B4-BE49-F238E27FC236}">
                <a16:creationId xmlns:a16="http://schemas.microsoft.com/office/drawing/2014/main" id="{DCE65A2F-B08E-EC43-9CD4-F7487FBB95EC}"/>
              </a:ext>
            </a:extLst>
          </p:cNvPr>
          <p:cNvSpPr txBox="1"/>
          <p:nvPr/>
        </p:nvSpPr>
        <p:spPr>
          <a:xfrm>
            <a:off x="2004157" y="3225738"/>
            <a:ext cx="3942862" cy="369332"/>
          </a:xfrm>
          <a:prstGeom prst="rect">
            <a:avLst/>
          </a:prstGeom>
          <a:noFill/>
        </p:spPr>
        <p:txBody>
          <a:bodyPr wrap="square" rtlCol="0">
            <a:spAutoFit/>
          </a:bodyPr>
          <a:lstStyle/>
          <a:p>
            <a:pPr algn="l"/>
            <a:r>
              <a:rPr lang="vi-VN"/>
              <a:t> a, Kỉ niệm năm lên 4 tuổi:</a:t>
            </a:r>
          </a:p>
        </p:txBody>
      </p:sp>
      <p:cxnSp>
        <p:nvCxnSpPr>
          <p:cNvPr id="4" name="Đường kết nối Mũi tên Thẳng 3">
            <a:extLst>
              <a:ext uri="{FF2B5EF4-FFF2-40B4-BE49-F238E27FC236}">
                <a16:creationId xmlns:a16="http://schemas.microsoft.com/office/drawing/2014/main" id="{D283722B-98B3-9240-A48F-4A99073AE41A}"/>
              </a:ext>
            </a:extLst>
          </p:cNvPr>
          <p:cNvCxnSpPr>
            <a:cxnSpLocks/>
          </p:cNvCxnSpPr>
          <p:nvPr/>
        </p:nvCxnSpPr>
        <p:spPr>
          <a:xfrm>
            <a:off x="6911731" y="2310926"/>
            <a:ext cx="0" cy="416118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3" name="Hộp Văn bản 2">
            <a:extLst>
              <a:ext uri="{FF2B5EF4-FFF2-40B4-BE49-F238E27FC236}">
                <a16:creationId xmlns:a16="http://schemas.microsoft.com/office/drawing/2014/main" id="{290A4A1E-23FB-2344-A576-EF5FA50A02F1}"/>
              </a:ext>
            </a:extLst>
          </p:cNvPr>
          <p:cNvSpPr txBox="1"/>
          <p:nvPr/>
        </p:nvSpPr>
        <p:spPr>
          <a:xfrm>
            <a:off x="2061306" y="3595070"/>
            <a:ext cx="3702539" cy="369332"/>
          </a:xfrm>
          <a:prstGeom prst="rect">
            <a:avLst/>
          </a:prstGeom>
          <a:noFill/>
        </p:spPr>
        <p:txBody>
          <a:bodyPr wrap="square" rtlCol="0">
            <a:spAutoFit/>
          </a:bodyPr>
          <a:lstStyle/>
          <a:p>
            <a:pPr algn="l"/>
            <a:r>
              <a:rPr lang="vi-VN"/>
              <a:t>b, Kỉ niệm 8 năm kháng chiến cùng bà:</a:t>
            </a:r>
          </a:p>
        </p:txBody>
      </p:sp>
      <p:sp>
        <p:nvSpPr>
          <p:cNvPr id="6" name="Hộp Văn bản 5">
            <a:extLst>
              <a:ext uri="{FF2B5EF4-FFF2-40B4-BE49-F238E27FC236}">
                <a16:creationId xmlns:a16="http://schemas.microsoft.com/office/drawing/2014/main" id="{EDDA7EBB-4D4F-4747-9995-4F1206A5A8E3}"/>
              </a:ext>
            </a:extLst>
          </p:cNvPr>
          <p:cNvSpPr txBox="1"/>
          <p:nvPr/>
        </p:nvSpPr>
        <p:spPr>
          <a:xfrm>
            <a:off x="2061306" y="3964402"/>
            <a:ext cx="3446091" cy="369332"/>
          </a:xfrm>
          <a:prstGeom prst="rect">
            <a:avLst/>
          </a:prstGeom>
          <a:noFill/>
        </p:spPr>
        <p:txBody>
          <a:bodyPr wrap="square" rtlCol="0">
            <a:spAutoFit/>
          </a:bodyPr>
          <a:lstStyle/>
          <a:p>
            <a:pPr algn="l"/>
            <a:r>
              <a:rPr lang="vi-VN"/>
              <a:t>c, Kỉ niệm về năm đốt làng:</a:t>
            </a:r>
          </a:p>
        </p:txBody>
      </p:sp>
    </p:spTree>
    <p:extLst>
      <p:ext uri="{BB962C8B-B14F-4D97-AF65-F5344CB8AC3E}">
        <p14:creationId xmlns:p14="http://schemas.microsoft.com/office/powerpoint/2010/main" val="228843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4">
            <a:extLst>
              <a:ext uri="{FF2B5EF4-FFF2-40B4-BE49-F238E27FC236}">
                <a16:creationId xmlns:a16="http://schemas.microsoft.com/office/drawing/2014/main" id="{06B1E718-A04A-8649-AAB2-4FA322D86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8019" y="247892"/>
            <a:ext cx="5446345" cy="4380280"/>
          </a:xfrm>
          <a:prstGeom prst="rect">
            <a:avLst/>
          </a:prstGeom>
        </p:spPr>
      </p:pic>
      <p:sp>
        <p:nvSpPr>
          <p:cNvPr id="2" name="Bong bóng Ý nghĩ: Hình đám mây 1">
            <a:extLst>
              <a:ext uri="{FF2B5EF4-FFF2-40B4-BE49-F238E27FC236}">
                <a16:creationId xmlns:a16="http://schemas.microsoft.com/office/drawing/2014/main" id="{7F377D36-D08E-7742-9A09-66E714E60FC3}"/>
              </a:ext>
            </a:extLst>
          </p:cNvPr>
          <p:cNvSpPr/>
          <p:nvPr/>
        </p:nvSpPr>
        <p:spPr>
          <a:xfrm>
            <a:off x="1295887" y="1628170"/>
            <a:ext cx="3723055" cy="323202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Cụm từ </a:t>
            </a:r>
            <a:r>
              <a:rPr lang="vi-VN" i="1"/>
              <a:t>cháy tàn ,cháy rụi  </a:t>
            </a:r>
          </a:p>
          <a:p>
            <a:pPr algn="ctr"/>
            <a:endParaRPr lang="vi-VN" i="1"/>
          </a:p>
          <a:p>
            <a:pPr algn="ctr"/>
            <a:r>
              <a:rPr lang="vi-VN"/>
              <a:t>Gợi hình ảnh xóm làng như thế nào.</a:t>
            </a:r>
          </a:p>
        </p:txBody>
      </p:sp>
      <p:sp>
        <p:nvSpPr>
          <p:cNvPr id="3" name="Hộp Văn bản 2">
            <a:extLst>
              <a:ext uri="{FF2B5EF4-FFF2-40B4-BE49-F238E27FC236}">
                <a16:creationId xmlns:a16="http://schemas.microsoft.com/office/drawing/2014/main" id="{2EF72196-AACE-1142-95D5-79A3B82540CC}"/>
              </a:ext>
            </a:extLst>
          </p:cNvPr>
          <p:cNvSpPr txBox="1"/>
          <p:nvPr/>
        </p:nvSpPr>
        <p:spPr>
          <a:xfrm>
            <a:off x="7373816" y="5421923"/>
            <a:ext cx="4400548" cy="646331"/>
          </a:xfrm>
          <a:prstGeom prst="rect">
            <a:avLst/>
          </a:prstGeom>
          <a:noFill/>
        </p:spPr>
        <p:txBody>
          <a:bodyPr wrap="square" rtlCol="0">
            <a:spAutoFit/>
          </a:bodyPr>
          <a:lstStyle/>
          <a:p>
            <a:pPr algn="l"/>
            <a:r>
              <a:rPr lang="vi-VN" sz="3600" b="1">
                <a:solidFill>
                  <a:srgbClr val="FF0000"/>
                </a:solidFill>
              </a:rPr>
              <a:t> Xơ xác ,tiêu điều</a:t>
            </a:r>
          </a:p>
        </p:txBody>
      </p:sp>
    </p:spTree>
    <p:extLst>
      <p:ext uri="{BB962C8B-B14F-4D97-AF65-F5344CB8AC3E}">
        <p14:creationId xmlns:p14="http://schemas.microsoft.com/office/powerpoint/2010/main" val="229181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1">
            <a:extLst>
              <a:ext uri="{FF2B5EF4-FFF2-40B4-BE49-F238E27FC236}">
                <a16:creationId xmlns:a16="http://schemas.microsoft.com/office/drawing/2014/main" id="{F437CD7F-322A-C748-995C-3797211A21B6}"/>
              </a:ext>
            </a:extLst>
          </p:cNvPr>
          <p:cNvSpPr>
            <a:spLocks noGrp="1"/>
          </p:cNvSpPr>
          <p:nvPr>
            <p:ph type="title"/>
          </p:nvPr>
        </p:nvSpPr>
        <p:spPr>
          <a:xfrm>
            <a:off x="984250" y="313593"/>
            <a:ext cx="9906000" cy="1382156"/>
          </a:xfrm>
        </p:spPr>
        <p:txBody>
          <a:bodyPr/>
          <a:lstStyle/>
          <a:p>
            <a:r>
              <a:rPr lang="en-US"/>
              <a:t>                         BẾP LỬA</a:t>
            </a:r>
            <a:br>
              <a:rPr lang="en-US"/>
            </a:br>
            <a:r>
              <a:rPr lang="en-US"/>
              <a:t>                                      BẰNG VIỆT</a:t>
            </a:r>
            <a:endParaRPr lang="vi-VN"/>
          </a:p>
        </p:txBody>
      </p:sp>
      <p:sp>
        <p:nvSpPr>
          <p:cNvPr id="7" name="Hộp Văn bản 6">
            <a:extLst>
              <a:ext uri="{FF2B5EF4-FFF2-40B4-BE49-F238E27FC236}">
                <a16:creationId xmlns:a16="http://schemas.microsoft.com/office/drawing/2014/main" id="{15E3FC92-60D3-1840-A836-8C1505A3F079}"/>
              </a:ext>
            </a:extLst>
          </p:cNvPr>
          <p:cNvSpPr txBox="1"/>
          <p:nvPr/>
        </p:nvSpPr>
        <p:spPr>
          <a:xfrm>
            <a:off x="1540118" y="1600200"/>
            <a:ext cx="4223727" cy="400110"/>
          </a:xfrm>
          <a:prstGeom prst="rect">
            <a:avLst/>
          </a:prstGeom>
          <a:noFill/>
        </p:spPr>
        <p:txBody>
          <a:bodyPr wrap="square" rtlCol="0">
            <a:spAutoFit/>
          </a:bodyPr>
          <a:lstStyle/>
          <a:p>
            <a:pPr algn="l"/>
            <a:r>
              <a:rPr lang="en-US" sz="2000"/>
              <a:t>I,Tìm hiểu chung:</a:t>
            </a:r>
            <a:endParaRPr lang="vi-VN" sz="2000"/>
          </a:p>
        </p:txBody>
      </p:sp>
      <p:sp>
        <p:nvSpPr>
          <p:cNvPr id="8" name="Hộp Văn bản 7">
            <a:extLst>
              <a:ext uri="{FF2B5EF4-FFF2-40B4-BE49-F238E27FC236}">
                <a16:creationId xmlns:a16="http://schemas.microsoft.com/office/drawing/2014/main" id="{D351172D-AA1F-B645-BA4E-99A8B8665EAC}"/>
              </a:ext>
            </a:extLst>
          </p:cNvPr>
          <p:cNvSpPr txBox="1"/>
          <p:nvPr/>
        </p:nvSpPr>
        <p:spPr>
          <a:xfrm>
            <a:off x="1542560" y="2000310"/>
            <a:ext cx="1828800" cy="369332"/>
          </a:xfrm>
          <a:prstGeom prst="rect">
            <a:avLst/>
          </a:prstGeom>
          <a:noFill/>
        </p:spPr>
        <p:txBody>
          <a:bodyPr wrap="square" rtlCol="0">
            <a:spAutoFit/>
          </a:bodyPr>
          <a:lstStyle/>
          <a:p>
            <a:pPr algn="l"/>
            <a:r>
              <a:rPr lang="vi-VN"/>
              <a:t>II,Tìm hiểu chi tiết:</a:t>
            </a:r>
          </a:p>
        </p:txBody>
      </p:sp>
      <p:sp>
        <p:nvSpPr>
          <p:cNvPr id="9" name="Hộp Văn bản 8">
            <a:extLst>
              <a:ext uri="{FF2B5EF4-FFF2-40B4-BE49-F238E27FC236}">
                <a16:creationId xmlns:a16="http://schemas.microsoft.com/office/drawing/2014/main" id="{E5271109-E76A-7F40-91BF-2F3AD017BFCE}"/>
              </a:ext>
            </a:extLst>
          </p:cNvPr>
          <p:cNvSpPr txBox="1"/>
          <p:nvPr/>
        </p:nvSpPr>
        <p:spPr>
          <a:xfrm>
            <a:off x="1808773" y="2369642"/>
            <a:ext cx="5102958" cy="369332"/>
          </a:xfrm>
          <a:prstGeom prst="rect">
            <a:avLst/>
          </a:prstGeom>
          <a:noFill/>
        </p:spPr>
        <p:txBody>
          <a:bodyPr wrap="square" rtlCol="0">
            <a:spAutoFit/>
          </a:bodyPr>
          <a:lstStyle/>
          <a:p>
            <a:pPr algn="l"/>
            <a:r>
              <a:rPr lang="vi-VN"/>
              <a:t>1,Hình ảnh bếp lửa khơi nguồn  cảm xúc kỉ niệm về bà:</a:t>
            </a:r>
          </a:p>
        </p:txBody>
      </p:sp>
      <p:sp>
        <p:nvSpPr>
          <p:cNvPr id="11" name="Hộp Văn bản 10">
            <a:extLst>
              <a:ext uri="{FF2B5EF4-FFF2-40B4-BE49-F238E27FC236}">
                <a16:creationId xmlns:a16="http://schemas.microsoft.com/office/drawing/2014/main" id="{7FAA0D7E-FE57-AD44-AC86-C652ED87D1B9}"/>
              </a:ext>
            </a:extLst>
          </p:cNvPr>
          <p:cNvSpPr txBox="1"/>
          <p:nvPr/>
        </p:nvSpPr>
        <p:spPr>
          <a:xfrm>
            <a:off x="1808773" y="2797690"/>
            <a:ext cx="4699977" cy="369332"/>
          </a:xfrm>
          <a:prstGeom prst="rect">
            <a:avLst/>
          </a:prstGeom>
          <a:noFill/>
        </p:spPr>
        <p:txBody>
          <a:bodyPr wrap="square" rtlCol="0">
            <a:spAutoFit/>
          </a:bodyPr>
          <a:lstStyle/>
          <a:p>
            <a:pPr algn="l"/>
            <a:r>
              <a:rPr lang="vi-VN"/>
              <a:t>2,Những kỉ niệm tuổi thơ sống bên bà</a:t>
            </a:r>
          </a:p>
        </p:txBody>
      </p:sp>
      <p:sp>
        <p:nvSpPr>
          <p:cNvPr id="2" name="Hộp Văn bản 1">
            <a:extLst>
              <a:ext uri="{FF2B5EF4-FFF2-40B4-BE49-F238E27FC236}">
                <a16:creationId xmlns:a16="http://schemas.microsoft.com/office/drawing/2014/main" id="{DCE65A2F-B08E-EC43-9CD4-F7487FBB95EC}"/>
              </a:ext>
            </a:extLst>
          </p:cNvPr>
          <p:cNvSpPr txBox="1"/>
          <p:nvPr/>
        </p:nvSpPr>
        <p:spPr>
          <a:xfrm>
            <a:off x="2004157" y="3225738"/>
            <a:ext cx="3942862" cy="369332"/>
          </a:xfrm>
          <a:prstGeom prst="rect">
            <a:avLst/>
          </a:prstGeom>
          <a:noFill/>
        </p:spPr>
        <p:txBody>
          <a:bodyPr wrap="square" rtlCol="0">
            <a:spAutoFit/>
          </a:bodyPr>
          <a:lstStyle/>
          <a:p>
            <a:pPr algn="l"/>
            <a:r>
              <a:rPr lang="vi-VN"/>
              <a:t> a, Kỉ niệm năm lên 4 tuổi:</a:t>
            </a:r>
          </a:p>
        </p:txBody>
      </p:sp>
      <p:cxnSp>
        <p:nvCxnSpPr>
          <p:cNvPr id="4" name="Đường kết nối Mũi tên Thẳng 3">
            <a:extLst>
              <a:ext uri="{FF2B5EF4-FFF2-40B4-BE49-F238E27FC236}">
                <a16:creationId xmlns:a16="http://schemas.microsoft.com/office/drawing/2014/main" id="{D283722B-98B3-9240-A48F-4A99073AE41A}"/>
              </a:ext>
            </a:extLst>
          </p:cNvPr>
          <p:cNvCxnSpPr>
            <a:cxnSpLocks/>
          </p:cNvCxnSpPr>
          <p:nvPr/>
        </p:nvCxnSpPr>
        <p:spPr>
          <a:xfrm>
            <a:off x="6911731" y="2310926"/>
            <a:ext cx="0" cy="416118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3" name="Hộp Văn bản 2">
            <a:extLst>
              <a:ext uri="{FF2B5EF4-FFF2-40B4-BE49-F238E27FC236}">
                <a16:creationId xmlns:a16="http://schemas.microsoft.com/office/drawing/2014/main" id="{290A4A1E-23FB-2344-A576-EF5FA50A02F1}"/>
              </a:ext>
            </a:extLst>
          </p:cNvPr>
          <p:cNvSpPr txBox="1"/>
          <p:nvPr/>
        </p:nvSpPr>
        <p:spPr>
          <a:xfrm>
            <a:off x="2061306" y="3595070"/>
            <a:ext cx="3702539" cy="369332"/>
          </a:xfrm>
          <a:prstGeom prst="rect">
            <a:avLst/>
          </a:prstGeom>
          <a:noFill/>
        </p:spPr>
        <p:txBody>
          <a:bodyPr wrap="square" rtlCol="0">
            <a:spAutoFit/>
          </a:bodyPr>
          <a:lstStyle/>
          <a:p>
            <a:pPr algn="l"/>
            <a:r>
              <a:rPr lang="vi-VN"/>
              <a:t>b, Kỉ niệm 8 năm kháng chiến cùng bà:</a:t>
            </a:r>
          </a:p>
        </p:txBody>
      </p:sp>
      <p:sp>
        <p:nvSpPr>
          <p:cNvPr id="6" name="Hộp Văn bản 5">
            <a:extLst>
              <a:ext uri="{FF2B5EF4-FFF2-40B4-BE49-F238E27FC236}">
                <a16:creationId xmlns:a16="http://schemas.microsoft.com/office/drawing/2014/main" id="{EDDA7EBB-4D4F-4747-9995-4F1206A5A8E3}"/>
              </a:ext>
            </a:extLst>
          </p:cNvPr>
          <p:cNvSpPr txBox="1"/>
          <p:nvPr/>
        </p:nvSpPr>
        <p:spPr>
          <a:xfrm>
            <a:off x="2061306" y="3964402"/>
            <a:ext cx="3446091" cy="369332"/>
          </a:xfrm>
          <a:prstGeom prst="rect">
            <a:avLst/>
          </a:prstGeom>
          <a:noFill/>
        </p:spPr>
        <p:txBody>
          <a:bodyPr wrap="square" rtlCol="0">
            <a:spAutoFit/>
          </a:bodyPr>
          <a:lstStyle/>
          <a:p>
            <a:pPr algn="l"/>
            <a:r>
              <a:rPr lang="vi-VN"/>
              <a:t>c, Kỉ niệm về năm đốt làng:</a:t>
            </a:r>
          </a:p>
        </p:txBody>
      </p:sp>
      <p:pic>
        <p:nvPicPr>
          <p:cNvPr id="10" name="Hình ảnh 11">
            <a:extLst>
              <a:ext uri="{FF2B5EF4-FFF2-40B4-BE49-F238E27FC236}">
                <a16:creationId xmlns:a16="http://schemas.microsoft.com/office/drawing/2014/main" id="{BB827FB0-7D7C-B84A-AB9F-0DDD7475DF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0017" y="2310926"/>
            <a:ext cx="3619499" cy="4286250"/>
          </a:xfrm>
          <a:prstGeom prst="rect">
            <a:avLst/>
          </a:prstGeom>
        </p:spPr>
      </p:pic>
      <p:sp>
        <p:nvSpPr>
          <p:cNvPr id="12" name="Hộp Văn bản 11">
            <a:extLst>
              <a:ext uri="{FF2B5EF4-FFF2-40B4-BE49-F238E27FC236}">
                <a16:creationId xmlns:a16="http://schemas.microsoft.com/office/drawing/2014/main" id="{6D65BCAE-8985-9A40-A4D6-6986DAC72D18}"/>
              </a:ext>
            </a:extLst>
          </p:cNvPr>
          <p:cNvSpPr txBox="1"/>
          <p:nvPr/>
        </p:nvSpPr>
        <p:spPr>
          <a:xfrm>
            <a:off x="2329960" y="4391520"/>
            <a:ext cx="3766023" cy="646331"/>
          </a:xfrm>
          <a:prstGeom prst="rect">
            <a:avLst/>
          </a:prstGeom>
          <a:noFill/>
        </p:spPr>
        <p:txBody>
          <a:bodyPr wrap="square" rtlCol="0">
            <a:spAutoFit/>
          </a:bodyPr>
          <a:lstStyle/>
          <a:p>
            <a:pPr algn="l"/>
            <a:r>
              <a:rPr lang="vi-VN"/>
              <a:t>- Giặc đốt làng cháy tàn cháy rụi: Ngọn lửa hung tàn ,hủy diệt của chiến tranh.</a:t>
            </a:r>
          </a:p>
        </p:txBody>
      </p:sp>
    </p:spTree>
    <p:extLst>
      <p:ext uri="{BB962C8B-B14F-4D97-AF65-F5344CB8AC3E}">
        <p14:creationId xmlns:p14="http://schemas.microsoft.com/office/powerpoint/2010/main" val="87741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ng bóng Ý nghĩ: Hình đám mây 3">
            <a:extLst>
              <a:ext uri="{FF2B5EF4-FFF2-40B4-BE49-F238E27FC236}">
                <a16:creationId xmlns:a16="http://schemas.microsoft.com/office/drawing/2014/main" id="{CAED0AA0-38EA-6D41-A55B-F750619A9165}"/>
              </a:ext>
            </a:extLst>
          </p:cNvPr>
          <p:cNvSpPr/>
          <p:nvPr/>
        </p:nvSpPr>
        <p:spPr>
          <a:xfrm>
            <a:off x="2781299" y="1831305"/>
            <a:ext cx="6629402" cy="319538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Khi gặc đốt làng  cháy tàn cháy rụi thì có cả căn nhà của ai?</a:t>
            </a:r>
          </a:p>
        </p:txBody>
      </p:sp>
    </p:spTree>
    <p:extLst>
      <p:ext uri="{BB962C8B-B14F-4D97-AF65-F5344CB8AC3E}">
        <p14:creationId xmlns:p14="http://schemas.microsoft.com/office/powerpoint/2010/main" val="254451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1">
            <a:extLst>
              <a:ext uri="{FF2B5EF4-FFF2-40B4-BE49-F238E27FC236}">
                <a16:creationId xmlns:a16="http://schemas.microsoft.com/office/drawing/2014/main" id="{F437CD7F-322A-C748-995C-3797211A21B6}"/>
              </a:ext>
            </a:extLst>
          </p:cNvPr>
          <p:cNvSpPr>
            <a:spLocks noGrp="1"/>
          </p:cNvSpPr>
          <p:nvPr>
            <p:ph type="title"/>
          </p:nvPr>
        </p:nvSpPr>
        <p:spPr>
          <a:xfrm>
            <a:off x="984250" y="313593"/>
            <a:ext cx="9906000" cy="1382156"/>
          </a:xfrm>
        </p:spPr>
        <p:txBody>
          <a:bodyPr/>
          <a:lstStyle/>
          <a:p>
            <a:r>
              <a:rPr lang="en-US"/>
              <a:t>                         BẾP LỬA</a:t>
            </a:r>
            <a:br>
              <a:rPr lang="en-US"/>
            </a:br>
            <a:r>
              <a:rPr lang="en-US"/>
              <a:t>                                      BẰNG VIỆT</a:t>
            </a:r>
            <a:endParaRPr lang="vi-VN"/>
          </a:p>
        </p:txBody>
      </p:sp>
      <p:sp>
        <p:nvSpPr>
          <p:cNvPr id="7" name="Hộp Văn bản 6">
            <a:extLst>
              <a:ext uri="{FF2B5EF4-FFF2-40B4-BE49-F238E27FC236}">
                <a16:creationId xmlns:a16="http://schemas.microsoft.com/office/drawing/2014/main" id="{15E3FC92-60D3-1840-A836-8C1505A3F079}"/>
              </a:ext>
            </a:extLst>
          </p:cNvPr>
          <p:cNvSpPr txBox="1"/>
          <p:nvPr/>
        </p:nvSpPr>
        <p:spPr>
          <a:xfrm>
            <a:off x="1540118" y="1600200"/>
            <a:ext cx="4223727" cy="400110"/>
          </a:xfrm>
          <a:prstGeom prst="rect">
            <a:avLst/>
          </a:prstGeom>
          <a:noFill/>
        </p:spPr>
        <p:txBody>
          <a:bodyPr wrap="square" rtlCol="0">
            <a:spAutoFit/>
          </a:bodyPr>
          <a:lstStyle/>
          <a:p>
            <a:pPr algn="l"/>
            <a:r>
              <a:rPr lang="en-US" sz="2000"/>
              <a:t>I,Tìm hiểu chung:</a:t>
            </a:r>
            <a:endParaRPr lang="vi-VN" sz="2000"/>
          </a:p>
        </p:txBody>
      </p:sp>
      <p:sp>
        <p:nvSpPr>
          <p:cNvPr id="8" name="Hộp Văn bản 7">
            <a:extLst>
              <a:ext uri="{FF2B5EF4-FFF2-40B4-BE49-F238E27FC236}">
                <a16:creationId xmlns:a16="http://schemas.microsoft.com/office/drawing/2014/main" id="{D351172D-AA1F-B645-BA4E-99A8B8665EAC}"/>
              </a:ext>
            </a:extLst>
          </p:cNvPr>
          <p:cNvSpPr txBox="1"/>
          <p:nvPr/>
        </p:nvSpPr>
        <p:spPr>
          <a:xfrm>
            <a:off x="1542560" y="2000310"/>
            <a:ext cx="1828800" cy="369332"/>
          </a:xfrm>
          <a:prstGeom prst="rect">
            <a:avLst/>
          </a:prstGeom>
          <a:noFill/>
        </p:spPr>
        <p:txBody>
          <a:bodyPr wrap="square" rtlCol="0">
            <a:spAutoFit/>
          </a:bodyPr>
          <a:lstStyle/>
          <a:p>
            <a:pPr algn="l"/>
            <a:r>
              <a:rPr lang="vi-VN"/>
              <a:t>II,Tìm hiểu chi tiết:</a:t>
            </a:r>
          </a:p>
        </p:txBody>
      </p:sp>
      <p:sp>
        <p:nvSpPr>
          <p:cNvPr id="9" name="Hộp Văn bản 8">
            <a:extLst>
              <a:ext uri="{FF2B5EF4-FFF2-40B4-BE49-F238E27FC236}">
                <a16:creationId xmlns:a16="http://schemas.microsoft.com/office/drawing/2014/main" id="{E5271109-E76A-7F40-91BF-2F3AD017BFCE}"/>
              </a:ext>
            </a:extLst>
          </p:cNvPr>
          <p:cNvSpPr txBox="1"/>
          <p:nvPr/>
        </p:nvSpPr>
        <p:spPr>
          <a:xfrm>
            <a:off x="1808773" y="2369642"/>
            <a:ext cx="5102958" cy="369332"/>
          </a:xfrm>
          <a:prstGeom prst="rect">
            <a:avLst/>
          </a:prstGeom>
          <a:noFill/>
        </p:spPr>
        <p:txBody>
          <a:bodyPr wrap="square" rtlCol="0">
            <a:spAutoFit/>
          </a:bodyPr>
          <a:lstStyle/>
          <a:p>
            <a:pPr algn="l"/>
            <a:r>
              <a:rPr lang="vi-VN"/>
              <a:t>1,Hình ảnh bếp lửa khơi nguồn  cảm xúc kỉ niệm về bà:</a:t>
            </a:r>
          </a:p>
        </p:txBody>
      </p:sp>
      <p:sp>
        <p:nvSpPr>
          <p:cNvPr id="11" name="Hộp Văn bản 10">
            <a:extLst>
              <a:ext uri="{FF2B5EF4-FFF2-40B4-BE49-F238E27FC236}">
                <a16:creationId xmlns:a16="http://schemas.microsoft.com/office/drawing/2014/main" id="{7FAA0D7E-FE57-AD44-AC86-C652ED87D1B9}"/>
              </a:ext>
            </a:extLst>
          </p:cNvPr>
          <p:cNvSpPr txBox="1"/>
          <p:nvPr/>
        </p:nvSpPr>
        <p:spPr>
          <a:xfrm>
            <a:off x="1808773" y="2797690"/>
            <a:ext cx="4699977" cy="369332"/>
          </a:xfrm>
          <a:prstGeom prst="rect">
            <a:avLst/>
          </a:prstGeom>
          <a:noFill/>
        </p:spPr>
        <p:txBody>
          <a:bodyPr wrap="square" rtlCol="0">
            <a:spAutoFit/>
          </a:bodyPr>
          <a:lstStyle/>
          <a:p>
            <a:pPr algn="l"/>
            <a:r>
              <a:rPr lang="vi-VN"/>
              <a:t>2,Những kỉ niệm tuổi thơ sống bên bà</a:t>
            </a:r>
          </a:p>
        </p:txBody>
      </p:sp>
      <p:sp>
        <p:nvSpPr>
          <p:cNvPr id="2" name="Hộp Văn bản 1">
            <a:extLst>
              <a:ext uri="{FF2B5EF4-FFF2-40B4-BE49-F238E27FC236}">
                <a16:creationId xmlns:a16="http://schemas.microsoft.com/office/drawing/2014/main" id="{DCE65A2F-B08E-EC43-9CD4-F7487FBB95EC}"/>
              </a:ext>
            </a:extLst>
          </p:cNvPr>
          <p:cNvSpPr txBox="1"/>
          <p:nvPr/>
        </p:nvSpPr>
        <p:spPr>
          <a:xfrm>
            <a:off x="2004157" y="3225738"/>
            <a:ext cx="3942862" cy="369332"/>
          </a:xfrm>
          <a:prstGeom prst="rect">
            <a:avLst/>
          </a:prstGeom>
          <a:noFill/>
        </p:spPr>
        <p:txBody>
          <a:bodyPr wrap="square" rtlCol="0">
            <a:spAutoFit/>
          </a:bodyPr>
          <a:lstStyle/>
          <a:p>
            <a:pPr algn="l"/>
            <a:r>
              <a:rPr lang="vi-VN"/>
              <a:t> a, Kỉ niệm năm lên 4 tuổi:</a:t>
            </a:r>
          </a:p>
        </p:txBody>
      </p:sp>
      <p:cxnSp>
        <p:nvCxnSpPr>
          <p:cNvPr id="4" name="Đường kết nối Mũi tên Thẳng 3">
            <a:extLst>
              <a:ext uri="{FF2B5EF4-FFF2-40B4-BE49-F238E27FC236}">
                <a16:creationId xmlns:a16="http://schemas.microsoft.com/office/drawing/2014/main" id="{D283722B-98B3-9240-A48F-4A99073AE41A}"/>
              </a:ext>
            </a:extLst>
          </p:cNvPr>
          <p:cNvCxnSpPr>
            <a:cxnSpLocks/>
          </p:cNvCxnSpPr>
          <p:nvPr/>
        </p:nvCxnSpPr>
        <p:spPr>
          <a:xfrm>
            <a:off x="6911731" y="2310926"/>
            <a:ext cx="0" cy="416118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3" name="Hộp Văn bản 2">
            <a:extLst>
              <a:ext uri="{FF2B5EF4-FFF2-40B4-BE49-F238E27FC236}">
                <a16:creationId xmlns:a16="http://schemas.microsoft.com/office/drawing/2014/main" id="{290A4A1E-23FB-2344-A576-EF5FA50A02F1}"/>
              </a:ext>
            </a:extLst>
          </p:cNvPr>
          <p:cNvSpPr txBox="1"/>
          <p:nvPr/>
        </p:nvSpPr>
        <p:spPr>
          <a:xfrm>
            <a:off x="2061306" y="3595070"/>
            <a:ext cx="3702539" cy="369332"/>
          </a:xfrm>
          <a:prstGeom prst="rect">
            <a:avLst/>
          </a:prstGeom>
          <a:noFill/>
        </p:spPr>
        <p:txBody>
          <a:bodyPr wrap="square" rtlCol="0">
            <a:spAutoFit/>
          </a:bodyPr>
          <a:lstStyle/>
          <a:p>
            <a:pPr algn="l"/>
            <a:r>
              <a:rPr lang="vi-VN"/>
              <a:t>b, Kỉ niệm 8 năm kháng chiến cùng bà:</a:t>
            </a:r>
          </a:p>
        </p:txBody>
      </p:sp>
      <p:sp>
        <p:nvSpPr>
          <p:cNvPr id="6" name="Hộp Văn bản 5">
            <a:extLst>
              <a:ext uri="{FF2B5EF4-FFF2-40B4-BE49-F238E27FC236}">
                <a16:creationId xmlns:a16="http://schemas.microsoft.com/office/drawing/2014/main" id="{EDDA7EBB-4D4F-4747-9995-4F1206A5A8E3}"/>
              </a:ext>
            </a:extLst>
          </p:cNvPr>
          <p:cNvSpPr txBox="1"/>
          <p:nvPr/>
        </p:nvSpPr>
        <p:spPr>
          <a:xfrm>
            <a:off x="2061306" y="3964402"/>
            <a:ext cx="3446091" cy="369332"/>
          </a:xfrm>
          <a:prstGeom prst="rect">
            <a:avLst/>
          </a:prstGeom>
          <a:noFill/>
        </p:spPr>
        <p:txBody>
          <a:bodyPr wrap="square" rtlCol="0">
            <a:spAutoFit/>
          </a:bodyPr>
          <a:lstStyle/>
          <a:p>
            <a:pPr algn="l"/>
            <a:r>
              <a:rPr lang="vi-VN"/>
              <a:t>c, Kỉ niệm về năm đốt làng:</a:t>
            </a:r>
          </a:p>
        </p:txBody>
      </p:sp>
      <p:pic>
        <p:nvPicPr>
          <p:cNvPr id="10" name="Hình ảnh 11">
            <a:extLst>
              <a:ext uri="{FF2B5EF4-FFF2-40B4-BE49-F238E27FC236}">
                <a16:creationId xmlns:a16="http://schemas.microsoft.com/office/drawing/2014/main" id="{BB827FB0-7D7C-B84A-AB9F-0DDD7475DF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0017" y="2310926"/>
            <a:ext cx="3619499" cy="4286250"/>
          </a:xfrm>
          <a:prstGeom prst="rect">
            <a:avLst/>
          </a:prstGeom>
        </p:spPr>
      </p:pic>
      <p:sp>
        <p:nvSpPr>
          <p:cNvPr id="12" name="Hộp Văn bản 11">
            <a:extLst>
              <a:ext uri="{FF2B5EF4-FFF2-40B4-BE49-F238E27FC236}">
                <a16:creationId xmlns:a16="http://schemas.microsoft.com/office/drawing/2014/main" id="{6D65BCAE-8985-9A40-A4D6-6986DAC72D18}"/>
              </a:ext>
            </a:extLst>
          </p:cNvPr>
          <p:cNvSpPr txBox="1"/>
          <p:nvPr/>
        </p:nvSpPr>
        <p:spPr>
          <a:xfrm>
            <a:off x="2329960" y="4391520"/>
            <a:ext cx="3766023" cy="646331"/>
          </a:xfrm>
          <a:prstGeom prst="rect">
            <a:avLst/>
          </a:prstGeom>
          <a:noFill/>
        </p:spPr>
        <p:txBody>
          <a:bodyPr wrap="square" rtlCol="0">
            <a:spAutoFit/>
          </a:bodyPr>
          <a:lstStyle/>
          <a:p>
            <a:pPr algn="l"/>
            <a:r>
              <a:rPr lang="vi-VN"/>
              <a:t>- Giặc đốt làng cháy tàn cháy rụi: Ngọn lửa hung tàn ,hủy diệt của chiến tranh.</a:t>
            </a:r>
          </a:p>
        </p:txBody>
      </p:sp>
      <p:sp>
        <p:nvSpPr>
          <p:cNvPr id="13" name="Hộp Văn bản 12">
            <a:extLst>
              <a:ext uri="{FF2B5EF4-FFF2-40B4-BE49-F238E27FC236}">
                <a16:creationId xmlns:a16="http://schemas.microsoft.com/office/drawing/2014/main" id="{4329CBF9-1CC2-A543-9BB7-60FEBCC8BB1D}"/>
              </a:ext>
            </a:extLst>
          </p:cNvPr>
          <p:cNvSpPr txBox="1"/>
          <p:nvPr/>
        </p:nvSpPr>
        <p:spPr>
          <a:xfrm>
            <a:off x="2344614" y="5029200"/>
            <a:ext cx="4396137" cy="369332"/>
          </a:xfrm>
          <a:prstGeom prst="rect">
            <a:avLst/>
          </a:prstGeom>
          <a:noFill/>
        </p:spPr>
        <p:txBody>
          <a:bodyPr wrap="square" rtlCol="0">
            <a:spAutoFit/>
          </a:bodyPr>
          <a:lstStyle/>
          <a:p>
            <a:pPr algn="l"/>
            <a:r>
              <a:rPr lang="vi-VN"/>
              <a:t>=&gt; Bà cháu cũng là nạn nhân của chiến tranh.</a:t>
            </a:r>
          </a:p>
        </p:txBody>
      </p:sp>
    </p:spTree>
    <p:extLst>
      <p:ext uri="{BB962C8B-B14F-4D97-AF65-F5344CB8AC3E}">
        <p14:creationId xmlns:p14="http://schemas.microsoft.com/office/powerpoint/2010/main" val="48575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2684BFCE-47A6-DC43-A4A6-DB1CB027A299}"/>
              </a:ext>
            </a:extLst>
          </p:cNvPr>
          <p:cNvSpPr txBox="1"/>
          <p:nvPr/>
        </p:nvSpPr>
        <p:spPr>
          <a:xfrm>
            <a:off x="4396154" y="935648"/>
            <a:ext cx="5788269" cy="1569660"/>
          </a:xfrm>
          <a:prstGeom prst="rect">
            <a:avLst/>
          </a:prstGeom>
          <a:noFill/>
        </p:spPr>
        <p:txBody>
          <a:bodyPr wrap="square" rtlCol="0">
            <a:spAutoFit/>
          </a:bodyPr>
          <a:lstStyle/>
          <a:p>
            <a:pPr algn="l"/>
            <a:r>
              <a:rPr lang="vi-VN" sz="3200" b="1">
                <a:solidFill>
                  <a:srgbClr val="002060"/>
                </a:solidFill>
              </a:rPr>
              <a:t>Năm giặc đốt làng cháy tàn ,cháy rụi</a:t>
            </a:r>
          </a:p>
          <a:p>
            <a:pPr algn="l"/>
            <a:r>
              <a:rPr lang="vi-VN" sz="3200" b="1">
                <a:solidFill>
                  <a:srgbClr val="FF0000"/>
                </a:solidFill>
              </a:rPr>
              <a:t>Hàng xóm bốn bên </a:t>
            </a:r>
            <a:r>
              <a:rPr lang="vi-VN" sz="3200" b="1">
                <a:solidFill>
                  <a:srgbClr val="002060"/>
                </a:solidFill>
              </a:rPr>
              <a:t>trở về lầm lụi</a:t>
            </a:r>
          </a:p>
          <a:p>
            <a:pPr algn="l"/>
            <a:r>
              <a:rPr lang="vi-VN" sz="3200" b="1">
                <a:solidFill>
                  <a:srgbClr val="002060"/>
                </a:solidFill>
              </a:rPr>
              <a:t>Đỡ đần bà dựng lại túp lều tranh.</a:t>
            </a:r>
          </a:p>
        </p:txBody>
      </p:sp>
      <p:pic>
        <p:nvPicPr>
          <p:cNvPr id="5" name="Hình ảnh 5">
            <a:extLst>
              <a:ext uri="{FF2B5EF4-FFF2-40B4-BE49-F238E27FC236}">
                <a16:creationId xmlns:a16="http://schemas.microsoft.com/office/drawing/2014/main" id="{F77BA205-76C2-074E-AADE-7909E5B47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6154" y="2505308"/>
            <a:ext cx="5754313" cy="4298262"/>
          </a:xfrm>
          <a:prstGeom prst="rect">
            <a:avLst/>
          </a:prstGeom>
        </p:spPr>
      </p:pic>
      <p:sp>
        <p:nvSpPr>
          <p:cNvPr id="6" name="Bong bóng Ý nghĩ: Hình đám mây 5">
            <a:extLst>
              <a:ext uri="{FF2B5EF4-FFF2-40B4-BE49-F238E27FC236}">
                <a16:creationId xmlns:a16="http://schemas.microsoft.com/office/drawing/2014/main" id="{ADA2C56D-D05F-E544-B083-9E96D04D9010}"/>
              </a:ext>
            </a:extLst>
          </p:cNvPr>
          <p:cNvSpPr/>
          <p:nvPr/>
        </p:nvSpPr>
        <p:spPr>
          <a:xfrm>
            <a:off x="587620" y="2861533"/>
            <a:ext cx="3136900" cy="2609236"/>
          </a:xfrm>
          <a:prstGeom prst="cloudCallout">
            <a:avLst>
              <a:gd name="adj1" fmla="val -54023"/>
              <a:gd name="adj2" fmla="val 605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rPr>
              <a:t>Ai đã giúp 2 bà cháu dựng lại túp lều tranh?</a:t>
            </a:r>
          </a:p>
        </p:txBody>
      </p:sp>
    </p:spTree>
    <p:extLst>
      <p:ext uri="{BB962C8B-B14F-4D97-AF65-F5344CB8AC3E}">
        <p14:creationId xmlns:p14="http://schemas.microsoft.com/office/powerpoint/2010/main" val="355108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1">
            <a:extLst>
              <a:ext uri="{FF2B5EF4-FFF2-40B4-BE49-F238E27FC236}">
                <a16:creationId xmlns:a16="http://schemas.microsoft.com/office/drawing/2014/main" id="{F437CD7F-322A-C748-995C-3797211A21B6}"/>
              </a:ext>
            </a:extLst>
          </p:cNvPr>
          <p:cNvSpPr>
            <a:spLocks noGrp="1"/>
          </p:cNvSpPr>
          <p:nvPr>
            <p:ph type="title"/>
          </p:nvPr>
        </p:nvSpPr>
        <p:spPr>
          <a:xfrm>
            <a:off x="984250" y="313593"/>
            <a:ext cx="9906000" cy="1382156"/>
          </a:xfrm>
        </p:spPr>
        <p:txBody>
          <a:bodyPr/>
          <a:lstStyle/>
          <a:p>
            <a:r>
              <a:rPr lang="en-US"/>
              <a:t>                         BẾP LỬA</a:t>
            </a:r>
            <a:br>
              <a:rPr lang="en-US"/>
            </a:br>
            <a:r>
              <a:rPr lang="en-US"/>
              <a:t>                                      BẰNG VIỆT</a:t>
            </a:r>
            <a:endParaRPr lang="vi-VN"/>
          </a:p>
        </p:txBody>
      </p:sp>
      <p:sp>
        <p:nvSpPr>
          <p:cNvPr id="7" name="Hộp Văn bản 6">
            <a:extLst>
              <a:ext uri="{FF2B5EF4-FFF2-40B4-BE49-F238E27FC236}">
                <a16:creationId xmlns:a16="http://schemas.microsoft.com/office/drawing/2014/main" id="{15E3FC92-60D3-1840-A836-8C1505A3F079}"/>
              </a:ext>
            </a:extLst>
          </p:cNvPr>
          <p:cNvSpPr txBox="1"/>
          <p:nvPr/>
        </p:nvSpPr>
        <p:spPr>
          <a:xfrm>
            <a:off x="1540118" y="1600200"/>
            <a:ext cx="4223727" cy="400110"/>
          </a:xfrm>
          <a:prstGeom prst="rect">
            <a:avLst/>
          </a:prstGeom>
          <a:noFill/>
        </p:spPr>
        <p:txBody>
          <a:bodyPr wrap="square" rtlCol="0">
            <a:spAutoFit/>
          </a:bodyPr>
          <a:lstStyle/>
          <a:p>
            <a:pPr algn="l"/>
            <a:r>
              <a:rPr lang="en-US" sz="2000"/>
              <a:t>I,Tìm hiểu chung:</a:t>
            </a:r>
            <a:endParaRPr lang="vi-VN" sz="2000"/>
          </a:p>
        </p:txBody>
      </p:sp>
      <p:sp>
        <p:nvSpPr>
          <p:cNvPr id="8" name="Hộp Văn bản 7">
            <a:extLst>
              <a:ext uri="{FF2B5EF4-FFF2-40B4-BE49-F238E27FC236}">
                <a16:creationId xmlns:a16="http://schemas.microsoft.com/office/drawing/2014/main" id="{D351172D-AA1F-B645-BA4E-99A8B8665EAC}"/>
              </a:ext>
            </a:extLst>
          </p:cNvPr>
          <p:cNvSpPr txBox="1"/>
          <p:nvPr/>
        </p:nvSpPr>
        <p:spPr>
          <a:xfrm>
            <a:off x="1542560" y="2000310"/>
            <a:ext cx="1828800" cy="369332"/>
          </a:xfrm>
          <a:prstGeom prst="rect">
            <a:avLst/>
          </a:prstGeom>
          <a:noFill/>
        </p:spPr>
        <p:txBody>
          <a:bodyPr wrap="square" rtlCol="0">
            <a:spAutoFit/>
          </a:bodyPr>
          <a:lstStyle/>
          <a:p>
            <a:pPr algn="l"/>
            <a:r>
              <a:rPr lang="vi-VN"/>
              <a:t>II,Tìm hiểu chi tiết:</a:t>
            </a:r>
          </a:p>
        </p:txBody>
      </p:sp>
      <p:sp>
        <p:nvSpPr>
          <p:cNvPr id="9" name="Hộp Văn bản 8">
            <a:extLst>
              <a:ext uri="{FF2B5EF4-FFF2-40B4-BE49-F238E27FC236}">
                <a16:creationId xmlns:a16="http://schemas.microsoft.com/office/drawing/2014/main" id="{E5271109-E76A-7F40-91BF-2F3AD017BFCE}"/>
              </a:ext>
            </a:extLst>
          </p:cNvPr>
          <p:cNvSpPr txBox="1"/>
          <p:nvPr/>
        </p:nvSpPr>
        <p:spPr>
          <a:xfrm>
            <a:off x="1808773" y="2369642"/>
            <a:ext cx="5102958" cy="369332"/>
          </a:xfrm>
          <a:prstGeom prst="rect">
            <a:avLst/>
          </a:prstGeom>
          <a:noFill/>
        </p:spPr>
        <p:txBody>
          <a:bodyPr wrap="square" rtlCol="0">
            <a:spAutoFit/>
          </a:bodyPr>
          <a:lstStyle/>
          <a:p>
            <a:pPr algn="l"/>
            <a:r>
              <a:rPr lang="vi-VN"/>
              <a:t>1,Hình ảnh bếp lửa khơi nguồn  cảm xúc kỉ niệm về bà:</a:t>
            </a:r>
          </a:p>
        </p:txBody>
      </p:sp>
      <p:sp>
        <p:nvSpPr>
          <p:cNvPr id="11" name="Hộp Văn bản 10">
            <a:extLst>
              <a:ext uri="{FF2B5EF4-FFF2-40B4-BE49-F238E27FC236}">
                <a16:creationId xmlns:a16="http://schemas.microsoft.com/office/drawing/2014/main" id="{7FAA0D7E-FE57-AD44-AC86-C652ED87D1B9}"/>
              </a:ext>
            </a:extLst>
          </p:cNvPr>
          <p:cNvSpPr txBox="1"/>
          <p:nvPr/>
        </p:nvSpPr>
        <p:spPr>
          <a:xfrm>
            <a:off x="1808773" y="2797690"/>
            <a:ext cx="4699977" cy="369332"/>
          </a:xfrm>
          <a:prstGeom prst="rect">
            <a:avLst/>
          </a:prstGeom>
          <a:noFill/>
        </p:spPr>
        <p:txBody>
          <a:bodyPr wrap="square" rtlCol="0">
            <a:spAutoFit/>
          </a:bodyPr>
          <a:lstStyle/>
          <a:p>
            <a:pPr algn="l"/>
            <a:r>
              <a:rPr lang="vi-VN"/>
              <a:t>2,Những kỉ niệm tuổi thơ sống bên bà</a:t>
            </a:r>
          </a:p>
        </p:txBody>
      </p:sp>
      <p:sp>
        <p:nvSpPr>
          <p:cNvPr id="2" name="Hộp Văn bản 1">
            <a:extLst>
              <a:ext uri="{FF2B5EF4-FFF2-40B4-BE49-F238E27FC236}">
                <a16:creationId xmlns:a16="http://schemas.microsoft.com/office/drawing/2014/main" id="{DCE65A2F-B08E-EC43-9CD4-F7487FBB95EC}"/>
              </a:ext>
            </a:extLst>
          </p:cNvPr>
          <p:cNvSpPr txBox="1"/>
          <p:nvPr/>
        </p:nvSpPr>
        <p:spPr>
          <a:xfrm>
            <a:off x="2004157" y="3225738"/>
            <a:ext cx="3942862" cy="369332"/>
          </a:xfrm>
          <a:prstGeom prst="rect">
            <a:avLst/>
          </a:prstGeom>
          <a:noFill/>
        </p:spPr>
        <p:txBody>
          <a:bodyPr wrap="square" rtlCol="0">
            <a:spAutoFit/>
          </a:bodyPr>
          <a:lstStyle/>
          <a:p>
            <a:pPr algn="l"/>
            <a:r>
              <a:rPr lang="vi-VN"/>
              <a:t> a, Kỉ niệm năm lên 4 tuổi:</a:t>
            </a:r>
          </a:p>
        </p:txBody>
      </p:sp>
      <p:cxnSp>
        <p:nvCxnSpPr>
          <p:cNvPr id="4" name="Đường kết nối Mũi tên Thẳng 3">
            <a:extLst>
              <a:ext uri="{FF2B5EF4-FFF2-40B4-BE49-F238E27FC236}">
                <a16:creationId xmlns:a16="http://schemas.microsoft.com/office/drawing/2014/main" id="{D283722B-98B3-9240-A48F-4A99073AE41A}"/>
              </a:ext>
            </a:extLst>
          </p:cNvPr>
          <p:cNvCxnSpPr>
            <a:cxnSpLocks/>
          </p:cNvCxnSpPr>
          <p:nvPr/>
        </p:nvCxnSpPr>
        <p:spPr>
          <a:xfrm>
            <a:off x="6911731" y="2310926"/>
            <a:ext cx="0" cy="416118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3" name="Hộp Văn bản 2">
            <a:extLst>
              <a:ext uri="{FF2B5EF4-FFF2-40B4-BE49-F238E27FC236}">
                <a16:creationId xmlns:a16="http://schemas.microsoft.com/office/drawing/2014/main" id="{290A4A1E-23FB-2344-A576-EF5FA50A02F1}"/>
              </a:ext>
            </a:extLst>
          </p:cNvPr>
          <p:cNvSpPr txBox="1"/>
          <p:nvPr/>
        </p:nvSpPr>
        <p:spPr>
          <a:xfrm>
            <a:off x="2061306" y="3595070"/>
            <a:ext cx="3702539" cy="369332"/>
          </a:xfrm>
          <a:prstGeom prst="rect">
            <a:avLst/>
          </a:prstGeom>
          <a:noFill/>
        </p:spPr>
        <p:txBody>
          <a:bodyPr wrap="square" rtlCol="0">
            <a:spAutoFit/>
          </a:bodyPr>
          <a:lstStyle/>
          <a:p>
            <a:pPr algn="l"/>
            <a:r>
              <a:rPr lang="vi-VN"/>
              <a:t>b, Kỉ niệm 8 năm kháng chiến cùng bà:</a:t>
            </a:r>
          </a:p>
        </p:txBody>
      </p:sp>
      <p:sp>
        <p:nvSpPr>
          <p:cNvPr id="6" name="Hộp Văn bản 5">
            <a:extLst>
              <a:ext uri="{FF2B5EF4-FFF2-40B4-BE49-F238E27FC236}">
                <a16:creationId xmlns:a16="http://schemas.microsoft.com/office/drawing/2014/main" id="{EDDA7EBB-4D4F-4747-9995-4F1206A5A8E3}"/>
              </a:ext>
            </a:extLst>
          </p:cNvPr>
          <p:cNvSpPr txBox="1"/>
          <p:nvPr/>
        </p:nvSpPr>
        <p:spPr>
          <a:xfrm>
            <a:off x="2061306" y="3964402"/>
            <a:ext cx="3446091" cy="369332"/>
          </a:xfrm>
          <a:prstGeom prst="rect">
            <a:avLst/>
          </a:prstGeom>
          <a:noFill/>
        </p:spPr>
        <p:txBody>
          <a:bodyPr wrap="square" rtlCol="0">
            <a:spAutoFit/>
          </a:bodyPr>
          <a:lstStyle/>
          <a:p>
            <a:pPr algn="l"/>
            <a:r>
              <a:rPr lang="vi-VN"/>
              <a:t>c, Kỉ niệm về năm đốt làng:</a:t>
            </a:r>
          </a:p>
        </p:txBody>
      </p:sp>
      <p:pic>
        <p:nvPicPr>
          <p:cNvPr id="10" name="Hình ảnh 11">
            <a:extLst>
              <a:ext uri="{FF2B5EF4-FFF2-40B4-BE49-F238E27FC236}">
                <a16:creationId xmlns:a16="http://schemas.microsoft.com/office/drawing/2014/main" id="{BB827FB0-7D7C-B84A-AB9F-0DDD7475DF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0017" y="2310926"/>
            <a:ext cx="3619499" cy="4286250"/>
          </a:xfrm>
          <a:prstGeom prst="rect">
            <a:avLst/>
          </a:prstGeom>
        </p:spPr>
      </p:pic>
      <p:sp>
        <p:nvSpPr>
          <p:cNvPr id="12" name="Hộp Văn bản 11">
            <a:extLst>
              <a:ext uri="{FF2B5EF4-FFF2-40B4-BE49-F238E27FC236}">
                <a16:creationId xmlns:a16="http://schemas.microsoft.com/office/drawing/2014/main" id="{6D65BCAE-8985-9A40-A4D6-6986DAC72D18}"/>
              </a:ext>
            </a:extLst>
          </p:cNvPr>
          <p:cNvSpPr txBox="1"/>
          <p:nvPr/>
        </p:nvSpPr>
        <p:spPr>
          <a:xfrm>
            <a:off x="2329960" y="4391520"/>
            <a:ext cx="3766023" cy="646331"/>
          </a:xfrm>
          <a:prstGeom prst="rect">
            <a:avLst/>
          </a:prstGeom>
          <a:noFill/>
        </p:spPr>
        <p:txBody>
          <a:bodyPr wrap="square" rtlCol="0">
            <a:spAutoFit/>
          </a:bodyPr>
          <a:lstStyle/>
          <a:p>
            <a:pPr algn="l"/>
            <a:r>
              <a:rPr lang="vi-VN"/>
              <a:t>- Giặc đốt làng cháy tàn cháy rụi: Ngọn lửa hung tàn ,hủy diệt của chiến tranh.</a:t>
            </a:r>
          </a:p>
        </p:txBody>
      </p:sp>
      <p:sp>
        <p:nvSpPr>
          <p:cNvPr id="13" name="Hộp Văn bản 12">
            <a:extLst>
              <a:ext uri="{FF2B5EF4-FFF2-40B4-BE49-F238E27FC236}">
                <a16:creationId xmlns:a16="http://schemas.microsoft.com/office/drawing/2014/main" id="{4329CBF9-1CC2-A543-9BB7-60FEBCC8BB1D}"/>
              </a:ext>
            </a:extLst>
          </p:cNvPr>
          <p:cNvSpPr txBox="1"/>
          <p:nvPr/>
        </p:nvSpPr>
        <p:spPr>
          <a:xfrm>
            <a:off x="2344614" y="5029200"/>
            <a:ext cx="4396137" cy="369332"/>
          </a:xfrm>
          <a:prstGeom prst="rect">
            <a:avLst/>
          </a:prstGeom>
          <a:noFill/>
        </p:spPr>
        <p:txBody>
          <a:bodyPr wrap="square" rtlCol="0">
            <a:spAutoFit/>
          </a:bodyPr>
          <a:lstStyle/>
          <a:p>
            <a:pPr algn="l"/>
            <a:r>
              <a:rPr lang="vi-VN"/>
              <a:t>=&gt; Bà cháu cũng là nạn nhân của chiến tranh.</a:t>
            </a:r>
          </a:p>
        </p:txBody>
      </p:sp>
      <p:sp>
        <p:nvSpPr>
          <p:cNvPr id="14" name="Hộp Văn bản 13">
            <a:extLst>
              <a:ext uri="{FF2B5EF4-FFF2-40B4-BE49-F238E27FC236}">
                <a16:creationId xmlns:a16="http://schemas.microsoft.com/office/drawing/2014/main" id="{927C46FC-DF3B-A448-823F-E6CC9A5A2D52}"/>
              </a:ext>
            </a:extLst>
          </p:cNvPr>
          <p:cNvSpPr txBox="1"/>
          <p:nvPr/>
        </p:nvSpPr>
        <p:spPr>
          <a:xfrm>
            <a:off x="2384170" y="5340228"/>
            <a:ext cx="3619499" cy="369332"/>
          </a:xfrm>
          <a:prstGeom prst="rect">
            <a:avLst/>
          </a:prstGeom>
          <a:noFill/>
        </p:spPr>
        <p:txBody>
          <a:bodyPr wrap="square" rtlCol="0">
            <a:spAutoFit/>
          </a:bodyPr>
          <a:lstStyle/>
          <a:p>
            <a:pPr algn="l"/>
            <a:r>
              <a:rPr lang="vi-VN"/>
              <a:t>- Bà con hàng xóm đỡ đần:</a:t>
            </a:r>
          </a:p>
        </p:txBody>
      </p:sp>
      <p:sp>
        <p:nvSpPr>
          <p:cNvPr id="15" name="Hộp Văn bản 14">
            <a:extLst>
              <a:ext uri="{FF2B5EF4-FFF2-40B4-BE49-F238E27FC236}">
                <a16:creationId xmlns:a16="http://schemas.microsoft.com/office/drawing/2014/main" id="{5BD3C7BE-AB11-6C43-8627-8A37AA5D0418}"/>
              </a:ext>
            </a:extLst>
          </p:cNvPr>
          <p:cNvSpPr txBox="1"/>
          <p:nvPr/>
        </p:nvSpPr>
        <p:spPr>
          <a:xfrm>
            <a:off x="2344614" y="5653028"/>
            <a:ext cx="4750300" cy="646331"/>
          </a:xfrm>
          <a:prstGeom prst="rect">
            <a:avLst/>
          </a:prstGeom>
          <a:noFill/>
        </p:spPr>
        <p:txBody>
          <a:bodyPr wrap="square" rtlCol="0">
            <a:spAutoFit/>
          </a:bodyPr>
          <a:lstStyle/>
          <a:p>
            <a:pPr algn="l"/>
            <a:r>
              <a:rPr lang="vi-VN"/>
              <a:t>=&gt;Trong bom đạn chiến tranh vẫn ngời lên vẻ đẹp về tình đoàn kết xóm làng</a:t>
            </a:r>
          </a:p>
        </p:txBody>
      </p:sp>
    </p:spTree>
    <p:extLst>
      <p:ext uri="{BB962C8B-B14F-4D97-AF65-F5344CB8AC3E}">
        <p14:creationId xmlns:p14="http://schemas.microsoft.com/office/powerpoint/2010/main" val="111507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17633ADB-3D85-9F47-A990-7743AEE537F1}"/>
              </a:ext>
            </a:extLst>
          </p:cNvPr>
          <p:cNvSpPr txBox="1"/>
          <p:nvPr/>
        </p:nvSpPr>
        <p:spPr>
          <a:xfrm>
            <a:off x="6096000" y="635134"/>
            <a:ext cx="6130192" cy="1938992"/>
          </a:xfrm>
          <a:prstGeom prst="rect">
            <a:avLst/>
          </a:prstGeom>
          <a:noFill/>
        </p:spPr>
        <p:txBody>
          <a:bodyPr wrap="square">
            <a:spAutoFit/>
          </a:bodyPr>
          <a:lstStyle/>
          <a:p>
            <a:r>
              <a:rPr lang="vi-VN" sz="2400" b="1" i="1">
                <a:solidFill>
                  <a:srgbClr val="333333"/>
                </a:solidFill>
                <a:effectLst/>
                <a:latin typeface="arial" panose="020B0604020202020204" pitchFamily="34" charset="0"/>
              </a:rPr>
              <a:t>Vẫn vững lòng, bà dặn cháu đinh ninh:</a:t>
            </a:r>
            <a:br>
              <a:rPr lang="vi-VN" sz="2400" b="1" i="1">
                <a:solidFill>
                  <a:srgbClr val="333333"/>
                </a:solidFill>
                <a:effectLst/>
                <a:latin typeface="arial" panose="020B0604020202020204" pitchFamily="34" charset="0"/>
              </a:rPr>
            </a:br>
            <a:r>
              <a:rPr lang="vi-VN" sz="2400" b="1" i="1">
                <a:solidFill>
                  <a:srgbClr val="333333"/>
                </a:solidFill>
                <a:effectLst/>
                <a:latin typeface="arial" panose="020B0604020202020204" pitchFamily="34" charset="0"/>
              </a:rPr>
              <a:t>“Bố ở chiến khu, bố còn việc bố,</a:t>
            </a:r>
            <a:br>
              <a:rPr lang="vi-VN" sz="2400" b="1" i="1">
                <a:solidFill>
                  <a:srgbClr val="333333"/>
                </a:solidFill>
                <a:effectLst/>
                <a:latin typeface="arial" panose="020B0604020202020204" pitchFamily="34" charset="0"/>
              </a:rPr>
            </a:br>
            <a:r>
              <a:rPr lang="vi-VN" sz="2400" b="1" i="1">
                <a:solidFill>
                  <a:srgbClr val="333333"/>
                </a:solidFill>
                <a:effectLst/>
                <a:latin typeface="arial" panose="020B0604020202020204" pitchFamily="34" charset="0"/>
              </a:rPr>
              <a:t>Mày có viết thư chớ kể này kể nọ,</a:t>
            </a:r>
            <a:br>
              <a:rPr lang="vi-VN" sz="2400" b="1" i="1">
                <a:solidFill>
                  <a:srgbClr val="333333"/>
                </a:solidFill>
                <a:effectLst/>
                <a:latin typeface="arial" panose="020B0604020202020204" pitchFamily="34" charset="0"/>
              </a:rPr>
            </a:br>
            <a:r>
              <a:rPr lang="vi-VN" sz="2400" b="1" i="1">
                <a:solidFill>
                  <a:srgbClr val="333333"/>
                </a:solidFill>
                <a:effectLst/>
                <a:latin typeface="arial" panose="020B0604020202020204" pitchFamily="34" charset="0"/>
              </a:rPr>
              <a:t>Cứ bảo nhà vẫn được bình yên !”.</a:t>
            </a:r>
            <a:br>
              <a:rPr lang="vi-VN" sz="2400" b="1" i="1">
                <a:solidFill>
                  <a:srgbClr val="333333"/>
                </a:solidFill>
                <a:effectLst/>
                <a:latin typeface="arial" panose="020B0604020202020204" pitchFamily="34" charset="0"/>
              </a:rPr>
            </a:br>
            <a:endParaRPr lang="vi-VN" sz="2400" b="1" i="1"/>
          </a:p>
        </p:txBody>
      </p:sp>
      <p:sp>
        <p:nvSpPr>
          <p:cNvPr id="6" name="Bong bóng Ý nghĩ: Hình đám mây 5">
            <a:extLst>
              <a:ext uri="{FF2B5EF4-FFF2-40B4-BE49-F238E27FC236}">
                <a16:creationId xmlns:a16="http://schemas.microsoft.com/office/drawing/2014/main" id="{28C44609-8452-774D-A503-3884AA952A6B}"/>
              </a:ext>
            </a:extLst>
          </p:cNvPr>
          <p:cNvSpPr/>
          <p:nvPr/>
        </p:nvSpPr>
        <p:spPr>
          <a:xfrm>
            <a:off x="1179878" y="1483210"/>
            <a:ext cx="4916121" cy="3083905"/>
          </a:xfrm>
          <a:prstGeom prst="cloudCallou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tx1"/>
                </a:solidFill>
              </a:rPr>
              <a:t>Trong hoàn cảnh ấy,bà đã nói điều gì?Lời nói của bà có ý nghĩa gì.</a:t>
            </a:r>
          </a:p>
        </p:txBody>
      </p:sp>
      <p:sp>
        <p:nvSpPr>
          <p:cNvPr id="7" name="Hộp Văn bản 6">
            <a:extLst>
              <a:ext uri="{FF2B5EF4-FFF2-40B4-BE49-F238E27FC236}">
                <a16:creationId xmlns:a16="http://schemas.microsoft.com/office/drawing/2014/main" id="{CB8B7215-88FF-2A47-B084-1F50D1EF8A85}"/>
              </a:ext>
            </a:extLst>
          </p:cNvPr>
          <p:cNvSpPr txBox="1"/>
          <p:nvPr/>
        </p:nvSpPr>
        <p:spPr>
          <a:xfrm>
            <a:off x="3268052" y="4928821"/>
            <a:ext cx="8467236" cy="461665"/>
          </a:xfrm>
          <a:prstGeom prst="rect">
            <a:avLst/>
          </a:prstGeom>
          <a:noFill/>
        </p:spPr>
        <p:txBody>
          <a:bodyPr wrap="square" rtlCol="0">
            <a:spAutoFit/>
          </a:bodyPr>
          <a:lstStyle/>
          <a:p>
            <a:pPr algn="l"/>
            <a:r>
              <a:rPr lang="vi-VN" sz="2400" b="1"/>
              <a:t>- Bà vẫn vững lòng trước mọi tai họa thử thách để con cái yên tâm</a:t>
            </a:r>
          </a:p>
        </p:txBody>
      </p:sp>
      <p:sp>
        <p:nvSpPr>
          <p:cNvPr id="8" name="Hộp Văn bản 7">
            <a:extLst>
              <a:ext uri="{FF2B5EF4-FFF2-40B4-BE49-F238E27FC236}">
                <a16:creationId xmlns:a16="http://schemas.microsoft.com/office/drawing/2014/main" id="{9184100D-5608-4D43-8895-57568A20EC58}"/>
              </a:ext>
            </a:extLst>
          </p:cNvPr>
          <p:cNvSpPr txBox="1"/>
          <p:nvPr/>
        </p:nvSpPr>
        <p:spPr>
          <a:xfrm>
            <a:off x="3162909" y="5415191"/>
            <a:ext cx="5866179" cy="461665"/>
          </a:xfrm>
          <a:prstGeom prst="rect">
            <a:avLst/>
          </a:prstGeom>
          <a:noFill/>
        </p:spPr>
        <p:txBody>
          <a:bodyPr wrap="square" rtlCol="0">
            <a:spAutoFit/>
          </a:bodyPr>
          <a:lstStyle/>
          <a:p>
            <a:pPr algn="l"/>
            <a:r>
              <a:rPr lang="vi-VN" sz="2400" b="1">
                <a:sym typeface="Wingdings" pitchFamily="2" charset="2"/>
              </a:rPr>
              <a:t> Người mẹ Việt Nam giàu lòng hi sinh.</a:t>
            </a:r>
            <a:endParaRPr lang="vi-VN" sz="2400" b="1"/>
          </a:p>
        </p:txBody>
      </p:sp>
    </p:spTree>
    <p:extLst>
      <p:ext uri="{BB962C8B-B14F-4D97-AF65-F5344CB8AC3E}">
        <p14:creationId xmlns:p14="http://schemas.microsoft.com/office/powerpoint/2010/main" val="410323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1">
            <a:extLst>
              <a:ext uri="{FF2B5EF4-FFF2-40B4-BE49-F238E27FC236}">
                <a16:creationId xmlns:a16="http://schemas.microsoft.com/office/drawing/2014/main" id="{F437CD7F-322A-C748-995C-3797211A21B6}"/>
              </a:ext>
            </a:extLst>
          </p:cNvPr>
          <p:cNvSpPr>
            <a:spLocks noGrp="1"/>
          </p:cNvSpPr>
          <p:nvPr>
            <p:ph type="title"/>
          </p:nvPr>
        </p:nvSpPr>
        <p:spPr>
          <a:xfrm>
            <a:off x="984250" y="313593"/>
            <a:ext cx="9906000" cy="1382156"/>
          </a:xfrm>
        </p:spPr>
        <p:txBody>
          <a:bodyPr/>
          <a:lstStyle/>
          <a:p>
            <a:r>
              <a:rPr lang="en-US"/>
              <a:t>                         BẾP LỬA</a:t>
            </a:r>
            <a:br>
              <a:rPr lang="en-US"/>
            </a:br>
            <a:r>
              <a:rPr lang="en-US"/>
              <a:t>                                      BẰNG VIỆT</a:t>
            </a:r>
            <a:endParaRPr lang="vi-VN"/>
          </a:p>
        </p:txBody>
      </p:sp>
      <p:sp>
        <p:nvSpPr>
          <p:cNvPr id="7" name="Hộp Văn bản 6">
            <a:extLst>
              <a:ext uri="{FF2B5EF4-FFF2-40B4-BE49-F238E27FC236}">
                <a16:creationId xmlns:a16="http://schemas.microsoft.com/office/drawing/2014/main" id="{15E3FC92-60D3-1840-A836-8C1505A3F079}"/>
              </a:ext>
            </a:extLst>
          </p:cNvPr>
          <p:cNvSpPr txBox="1"/>
          <p:nvPr/>
        </p:nvSpPr>
        <p:spPr>
          <a:xfrm>
            <a:off x="1540118" y="1600200"/>
            <a:ext cx="4223727" cy="400110"/>
          </a:xfrm>
          <a:prstGeom prst="rect">
            <a:avLst/>
          </a:prstGeom>
          <a:noFill/>
        </p:spPr>
        <p:txBody>
          <a:bodyPr wrap="square" rtlCol="0">
            <a:spAutoFit/>
          </a:bodyPr>
          <a:lstStyle/>
          <a:p>
            <a:pPr algn="l"/>
            <a:r>
              <a:rPr lang="en-US" sz="2000"/>
              <a:t>I,Tìm hiểu chung:</a:t>
            </a:r>
            <a:endParaRPr lang="vi-VN" sz="2000"/>
          </a:p>
        </p:txBody>
      </p:sp>
      <p:sp>
        <p:nvSpPr>
          <p:cNvPr id="8" name="Hộp Văn bản 7">
            <a:extLst>
              <a:ext uri="{FF2B5EF4-FFF2-40B4-BE49-F238E27FC236}">
                <a16:creationId xmlns:a16="http://schemas.microsoft.com/office/drawing/2014/main" id="{D351172D-AA1F-B645-BA4E-99A8B8665EAC}"/>
              </a:ext>
            </a:extLst>
          </p:cNvPr>
          <p:cNvSpPr txBox="1"/>
          <p:nvPr/>
        </p:nvSpPr>
        <p:spPr>
          <a:xfrm>
            <a:off x="1542560" y="2000310"/>
            <a:ext cx="1828800" cy="369332"/>
          </a:xfrm>
          <a:prstGeom prst="rect">
            <a:avLst/>
          </a:prstGeom>
          <a:noFill/>
        </p:spPr>
        <p:txBody>
          <a:bodyPr wrap="square" rtlCol="0">
            <a:spAutoFit/>
          </a:bodyPr>
          <a:lstStyle/>
          <a:p>
            <a:pPr algn="l"/>
            <a:r>
              <a:rPr lang="vi-VN"/>
              <a:t>II,Tìm hiểu chi tiết:</a:t>
            </a:r>
          </a:p>
        </p:txBody>
      </p:sp>
      <p:sp>
        <p:nvSpPr>
          <p:cNvPr id="9" name="Hộp Văn bản 8">
            <a:extLst>
              <a:ext uri="{FF2B5EF4-FFF2-40B4-BE49-F238E27FC236}">
                <a16:creationId xmlns:a16="http://schemas.microsoft.com/office/drawing/2014/main" id="{E5271109-E76A-7F40-91BF-2F3AD017BFCE}"/>
              </a:ext>
            </a:extLst>
          </p:cNvPr>
          <p:cNvSpPr txBox="1"/>
          <p:nvPr/>
        </p:nvSpPr>
        <p:spPr>
          <a:xfrm>
            <a:off x="1808773" y="2369642"/>
            <a:ext cx="5102958" cy="369332"/>
          </a:xfrm>
          <a:prstGeom prst="rect">
            <a:avLst/>
          </a:prstGeom>
          <a:noFill/>
        </p:spPr>
        <p:txBody>
          <a:bodyPr wrap="square" rtlCol="0">
            <a:spAutoFit/>
          </a:bodyPr>
          <a:lstStyle/>
          <a:p>
            <a:pPr algn="l"/>
            <a:r>
              <a:rPr lang="vi-VN"/>
              <a:t>1,Hình ảnh bếp lửa khơi nguồn  cảm xúc kỉ niệm về bà:</a:t>
            </a:r>
          </a:p>
        </p:txBody>
      </p:sp>
      <p:sp>
        <p:nvSpPr>
          <p:cNvPr id="11" name="Hộp Văn bản 10">
            <a:extLst>
              <a:ext uri="{FF2B5EF4-FFF2-40B4-BE49-F238E27FC236}">
                <a16:creationId xmlns:a16="http://schemas.microsoft.com/office/drawing/2014/main" id="{7FAA0D7E-FE57-AD44-AC86-C652ED87D1B9}"/>
              </a:ext>
            </a:extLst>
          </p:cNvPr>
          <p:cNvSpPr txBox="1"/>
          <p:nvPr/>
        </p:nvSpPr>
        <p:spPr>
          <a:xfrm>
            <a:off x="1808773" y="2797690"/>
            <a:ext cx="4699977" cy="369332"/>
          </a:xfrm>
          <a:prstGeom prst="rect">
            <a:avLst/>
          </a:prstGeom>
          <a:noFill/>
        </p:spPr>
        <p:txBody>
          <a:bodyPr wrap="square" rtlCol="0">
            <a:spAutoFit/>
          </a:bodyPr>
          <a:lstStyle/>
          <a:p>
            <a:pPr algn="l"/>
            <a:r>
              <a:rPr lang="vi-VN"/>
              <a:t>2,Những kỉ niệm tuổi thơ sống bên bà</a:t>
            </a:r>
          </a:p>
        </p:txBody>
      </p:sp>
      <p:sp>
        <p:nvSpPr>
          <p:cNvPr id="2" name="Hộp Văn bản 1">
            <a:extLst>
              <a:ext uri="{FF2B5EF4-FFF2-40B4-BE49-F238E27FC236}">
                <a16:creationId xmlns:a16="http://schemas.microsoft.com/office/drawing/2014/main" id="{DCE65A2F-B08E-EC43-9CD4-F7487FBB95EC}"/>
              </a:ext>
            </a:extLst>
          </p:cNvPr>
          <p:cNvSpPr txBox="1"/>
          <p:nvPr/>
        </p:nvSpPr>
        <p:spPr>
          <a:xfrm>
            <a:off x="2004157" y="3225738"/>
            <a:ext cx="3942862" cy="369332"/>
          </a:xfrm>
          <a:prstGeom prst="rect">
            <a:avLst/>
          </a:prstGeom>
          <a:noFill/>
        </p:spPr>
        <p:txBody>
          <a:bodyPr wrap="square" rtlCol="0">
            <a:spAutoFit/>
          </a:bodyPr>
          <a:lstStyle/>
          <a:p>
            <a:pPr algn="l"/>
            <a:r>
              <a:rPr lang="vi-VN"/>
              <a:t> a, Kỉ niệm năm lên 4 tuổi:</a:t>
            </a:r>
          </a:p>
        </p:txBody>
      </p:sp>
      <p:cxnSp>
        <p:nvCxnSpPr>
          <p:cNvPr id="4" name="Đường kết nối Mũi tên Thẳng 3">
            <a:extLst>
              <a:ext uri="{FF2B5EF4-FFF2-40B4-BE49-F238E27FC236}">
                <a16:creationId xmlns:a16="http://schemas.microsoft.com/office/drawing/2014/main" id="{D283722B-98B3-9240-A48F-4A99073AE41A}"/>
              </a:ext>
            </a:extLst>
          </p:cNvPr>
          <p:cNvCxnSpPr>
            <a:cxnSpLocks/>
          </p:cNvCxnSpPr>
          <p:nvPr/>
        </p:nvCxnSpPr>
        <p:spPr>
          <a:xfrm>
            <a:off x="6911731" y="2310926"/>
            <a:ext cx="0" cy="416118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3" name="Hộp Văn bản 2">
            <a:extLst>
              <a:ext uri="{FF2B5EF4-FFF2-40B4-BE49-F238E27FC236}">
                <a16:creationId xmlns:a16="http://schemas.microsoft.com/office/drawing/2014/main" id="{290A4A1E-23FB-2344-A576-EF5FA50A02F1}"/>
              </a:ext>
            </a:extLst>
          </p:cNvPr>
          <p:cNvSpPr txBox="1"/>
          <p:nvPr/>
        </p:nvSpPr>
        <p:spPr>
          <a:xfrm>
            <a:off x="2061306" y="3595070"/>
            <a:ext cx="3702539" cy="369332"/>
          </a:xfrm>
          <a:prstGeom prst="rect">
            <a:avLst/>
          </a:prstGeom>
          <a:noFill/>
        </p:spPr>
        <p:txBody>
          <a:bodyPr wrap="square" rtlCol="0">
            <a:spAutoFit/>
          </a:bodyPr>
          <a:lstStyle/>
          <a:p>
            <a:pPr algn="l"/>
            <a:r>
              <a:rPr lang="vi-VN"/>
              <a:t>b, Kỉ niệm 8 năm kháng chiến cùng bà:</a:t>
            </a:r>
          </a:p>
        </p:txBody>
      </p:sp>
      <p:sp>
        <p:nvSpPr>
          <p:cNvPr id="6" name="Hộp Văn bản 5">
            <a:extLst>
              <a:ext uri="{FF2B5EF4-FFF2-40B4-BE49-F238E27FC236}">
                <a16:creationId xmlns:a16="http://schemas.microsoft.com/office/drawing/2014/main" id="{EDDA7EBB-4D4F-4747-9995-4F1206A5A8E3}"/>
              </a:ext>
            </a:extLst>
          </p:cNvPr>
          <p:cNvSpPr txBox="1"/>
          <p:nvPr/>
        </p:nvSpPr>
        <p:spPr>
          <a:xfrm>
            <a:off x="2061306" y="3964402"/>
            <a:ext cx="3446091" cy="369332"/>
          </a:xfrm>
          <a:prstGeom prst="rect">
            <a:avLst/>
          </a:prstGeom>
          <a:noFill/>
        </p:spPr>
        <p:txBody>
          <a:bodyPr wrap="square" rtlCol="0">
            <a:spAutoFit/>
          </a:bodyPr>
          <a:lstStyle/>
          <a:p>
            <a:pPr algn="l"/>
            <a:r>
              <a:rPr lang="vi-VN"/>
              <a:t>c, Kỉ niệm về năm đốt làng:</a:t>
            </a:r>
          </a:p>
        </p:txBody>
      </p:sp>
      <p:sp>
        <p:nvSpPr>
          <p:cNvPr id="12" name="Hộp Văn bản 11">
            <a:extLst>
              <a:ext uri="{FF2B5EF4-FFF2-40B4-BE49-F238E27FC236}">
                <a16:creationId xmlns:a16="http://schemas.microsoft.com/office/drawing/2014/main" id="{6D65BCAE-8985-9A40-A4D6-6986DAC72D18}"/>
              </a:ext>
            </a:extLst>
          </p:cNvPr>
          <p:cNvSpPr txBox="1"/>
          <p:nvPr/>
        </p:nvSpPr>
        <p:spPr>
          <a:xfrm>
            <a:off x="2329960" y="4391520"/>
            <a:ext cx="3766023" cy="646331"/>
          </a:xfrm>
          <a:prstGeom prst="rect">
            <a:avLst/>
          </a:prstGeom>
          <a:noFill/>
        </p:spPr>
        <p:txBody>
          <a:bodyPr wrap="square" rtlCol="0">
            <a:spAutoFit/>
          </a:bodyPr>
          <a:lstStyle/>
          <a:p>
            <a:pPr algn="l"/>
            <a:r>
              <a:rPr lang="vi-VN"/>
              <a:t>- Giặc đốt làng cháy tàn cháy rụi: Ngọn lửa hung tàn ,hủy diệt của chiến tranh.</a:t>
            </a:r>
          </a:p>
        </p:txBody>
      </p:sp>
      <p:sp>
        <p:nvSpPr>
          <p:cNvPr id="13" name="Hộp Văn bản 12">
            <a:extLst>
              <a:ext uri="{FF2B5EF4-FFF2-40B4-BE49-F238E27FC236}">
                <a16:creationId xmlns:a16="http://schemas.microsoft.com/office/drawing/2014/main" id="{4329CBF9-1CC2-A543-9BB7-60FEBCC8BB1D}"/>
              </a:ext>
            </a:extLst>
          </p:cNvPr>
          <p:cNvSpPr txBox="1"/>
          <p:nvPr/>
        </p:nvSpPr>
        <p:spPr>
          <a:xfrm>
            <a:off x="2344614" y="5029200"/>
            <a:ext cx="4396137" cy="369332"/>
          </a:xfrm>
          <a:prstGeom prst="rect">
            <a:avLst/>
          </a:prstGeom>
          <a:noFill/>
        </p:spPr>
        <p:txBody>
          <a:bodyPr wrap="square" rtlCol="0">
            <a:spAutoFit/>
          </a:bodyPr>
          <a:lstStyle/>
          <a:p>
            <a:pPr algn="l"/>
            <a:r>
              <a:rPr lang="vi-VN"/>
              <a:t>=&gt; Bà cháu cũng là nạn nhân của chiến tranh.</a:t>
            </a:r>
          </a:p>
        </p:txBody>
      </p:sp>
      <p:sp>
        <p:nvSpPr>
          <p:cNvPr id="14" name="Hộp Văn bản 13">
            <a:extLst>
              <a:ext uri="{FF2B5EF4-FFF2-40B4-BE49-F238E27FC236}">
                <a16:creationId xmlns:a16="http://schemas.microsoft.com/office/drawing/2014/main" id="{927C46FC-DF3B-A448-823F-E6CC9A5A2D52}"/>
              </a:ext>
            </a:extLst>
          </p:cNvPr>
          <p:cNvSpPr txBox="1"/>
          <p:nvPr/>
        </p:nvSpPr>
        <p:spPr>
          <a:xfrm>
            <a:off x="2384170" y="5340228"/>
            <a:ext cx="3619499" cy="369332"/>
          </a:xfrm>
          <a:prstGeom prst="rect">
            <a:avLst/>
          </a:prstGeom>
          <a:noFill/>
        </p:spPr>
        <p:txBody>
          <a:bodyPr wrap="square" rtlCol="0">
            <a:spAutoFit/>
          </a:bodyPr>
          <a:lstStyle/>
          <a:p>
            <a:pPr algn="l"/>
            <a:r>
              <a:rPr lang="vi-VN"/>
              <a:t>- Bà con hàng xóm đỡ đần:</a:t>
            </a:r>
          </a:p>
        </p:txBody>
      </p:sp>
      <p:sp>
        <p:nvSpPr>
          <p:cNvPr id="15" name="Hộp Văn bản 14">
            <a:extLst>
              <a:ext uri="{FF2B5EF4-FFF2-40B4-BE49-F238E27FC236}">
                <a16:creationId xmlns:a16="http://schemas.microsoft.com/office/drawing/2014/main" id="{5BD3C7BE-AB11-6C43-8627-8A37AA5D0418}"/>
              </a:ext>
            </a:extLst>
          </p:cNvPr>
          <p:cNvSpPr txBox="1"/>
          <p:nvPr/>
        </p:nvSpPr>
        <p:spPr>
          <a:xfrm>
            <a:off x="2344614" y="5653028"/>
            <a:ext cx="4750300" cy="646331"/>
          </a:xfrm>
          <a:prstGeom prst="rect">
            <a:avLst/>
          </a:prstGeom>
          <a:noFill/>
        </p:spPr>
        <p:txBody>
          <a:bodyPr wrap="square" rtlCol="0">
            <a:spAutoFit/>
          </a:bodyPr>
          <a:lstStyle/>
          <a:p>
            <a:pPr algn="l"/>
            <a:r>
              <a:rPr lang="vi-VN"/>
              <a:t>=&gt;Trong bom đạn chiến tranh vẫn ngời lên vẻ đẹp về tình đoàn kết xóm làng</a:t>
            </a:r>
          </a:p>
        </p:txBody>
      </p:sp>
      <p:sp>
        <p:nvSpPr>
          <p:cNvPr id="16" name="Hộp Văn bản 15">
            <a:extLst>
              <a:ext uri="{FF2B5EF4-FFF2-40B4-BE49-F238E27FC236}">
                <a16:creationId xmlns:a16="http://schemas.microsoft.com/office/drawing/2014/main" id="{2F6B263C-07F3-874C-82FE-35D17AF047E2}"/>
              </a:ext>
            </a:extLst>
          </p:cNvPr>
          <p:cNvSpPr txBox="1"/>
          <p:nvPr/>
        </p:nvSpPr>
        <p:spPr>
          <a:xfrm>
            <a:off x="6980610" y="2428358"/>
            <a:ext cx="3068511" cy="369332"/>
          </a:xfrm>
          <a:prstGeom prst="rect">
            <a:avLst/>
          </a:prstGeom>
          <a:noFill/>
        </p:spPr>
        <p:txBody>
          <a:bodyPr wrap="square" rtlCol="0">
            <a:spAutoFit/>
          </a:bodyPr>
          <a:lstStyle/>
          <a:p>
            <a:pPr algn="l"/>
            <a:r>
              <a:rPr lang="vi-VN"/>
              <a:t>- Lời dặn của bà với cháu</a:t>
            </a:r>
          </a:p>
        </p:txBody>
      </p:sp>
      <p:sp>
        <p:nvSpPr>
          <p:cNvPr id="18" name="Hộp Văn bản 17">
            <a:extLst>
              <a:ext uri="{FF2B5EF4-FFF2-40B4-BE49-F238E27FC236}">
                <a16:creationId xmlns:a16="http://schemas.microsoft.com/office/drawing/2014/main" id="{DF0E02D2-FAE2-0343-9B36-4DA1A8647198}"/>
              </a:ext>
            </a:extLst>
          </p:cNvPr>
          <p:cNvSpPr txBox="1"/>
          <p:nvPr/>
        </p:nvSpPr>
        <p:spPr>
          <a:xfrm>
            <a:off x="6911731" y="2682854"/>
            <a:ext cx="4750297" cy="369332"/>
          </a:xfrm>
          <a:prstGeom prst="rect">
            <a:avLst/>
          </a:prstGeom>
          <a:noFill/>
        </p:spPr>
        <p:txBody>
          <a:bodyPr wrap="square">
            <a:spAutoFit/>
          </a:bodyPr>
          <a:lstStyle/>
          <a:p>
            <a:r>
              <a:rPr lang="vi-VN" b="1">
                <a:sym typeface="Wingdings" pitchFamily="2" charset="2"/>
              </a:rPr>
              <a:t>=&gt;</a:t>
            </a:r>
            <a:r>
              <a:rPr lang="vi-VN" sz="1800">
                <a:sym typeface="Wingdings" pitchFamily="2" charset="2"/>
              </a:rPr>
              <a:t> Người mẹ Việt Nam giàu lòng hi sinh.</a:t>
            </a:r>
            <a:endParaRPr lang="vi-VN"/>
          </a:p>
        </p:txBody>
      </p:sp>
    </p:spTree>
    <p:extLst>
      <p:ext uri="{BB962C8B-B14F-4D97-AF65-F5344CB8AC3E}">
        <p14:creationId xmlns:p14="http://schemas.microsoft.com/office/powerpoint/2010/main" val="13096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Đường kết nối Mũi tên Thẳng 3">
            <a:extLst>
              <a:ext uri="{FF2B5EF4-FFF2-40B4-BE49-F238E27FC236}">
                <a16:creationId xmlns:a16="http://schemas.microsoft.com/office/drawing/2014/main" id="{73BBF525-BB4A-E74F-8908-850825109EE3}"/>
              </a:ext>
            </a:extLst>
          </p:cNvPr>
          <p:cNvCxnSpPr>
            <a:cxnSpLocks/>
          </p:cNvCxnSpPr>
          <p:nvPr/>
        </p:nvCxnSpPr>
        <p:spPr>
          <a:xfrm>
            <a:off x="6362211" y="382221"/>
            <a:ext cx="0" cy="6093558"/>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7" name="Hộp Văn bản 6">
            <a:extLst>
              <a:ext uri="{FF2B5EF4-FFF2-40B4-BE49-F238E27FC236}">
                <a16:creationId xmlns:a16="http://schemas.microsoft.com/office/drawing/2014/main" id="{7F603241-8D91-0442-89C3-E31233537701}"/>
              </a:ext>
            </a:extLst>
          </p:cNvPr>
          <p:cNvSpPr txBox="1"/>
          <p:nvPr/>
        </p:nvSpPr>
        <p:spPr>
          <a:xfrm>
            <a:off x="526561" y="508244"/>
            <a:ext cx="5469304" cy="400110"/>
          </a:xfrm>
          <a:prstGeom prst="rect">
            <a:avLst/>
          </a:prstGeom>
          <a:noFill/>
        </p:spPr>
        <p:txBody>
          <a:bodyPr wrap="square" rtlCol="0">
            <a:spAutoFit/>
          </a:bodyPr>
          <a:lstStyle/>
          <a:p>
            <a:pPr algn="l"/>
            <a:r>
              <a:rPr lang="vi-VN" sz="2000" dirty="0"/>
              <a:t>*Giữa tro tàn của mất mát đau thương bà vẫn cần mẫn</a:t>
            </a:r>
            <a:r>
              <a:rPr lang="en-US" sz="2000" dirty="0"/>
              <a:t>:</a:t>
            </a:r>
            <a:endParaRPr lang="vi-VN" sz="2000" dirty="0"/>
          </a:p>
        </p:txBody>
      </p:sp>
      <p:sp>
        <p:nvSpPr>
          <p:cNvPr id="9" name="Hộp Văn bản 8">
            <a:extLst>
              <a:ext uri="{FF2B5EF4-FFF2-40B4-BE49-F238E27FC236}">
                <a16:creationId xmlns:a16="http://schemas.microsoft.com/office/drawing/2014/main" id="{4BE8AB9A-09EA-5745-86EA-6A2B3543C29C}"/>
              </a:ext>
            </a:extLst>
          </p:cNvPr>
          <p:cNvSpPr txBox="1"/>
          <p:nvPr/>
        </p:nvSpPr>
        <p:spPr>
          <a:xfrm>
            <a:off x="6520961" y="508244"/>
            <a:ext cx="6130192" cy="1569660"/>
          </a:xfrm>
          <a:prstGeom prst="rect">
            <a:avLst/>
          </a:prstGeom>
          <a:noFill/>
        </p:spPr>
        <p:txBody>
          <a:bodyPr wrap="square">
            <a:spAutoFit/>
          </a:bodyPr>
          <a:lstStyle/>
          <a:p>
            <a:r>
              <a:rPr lang="vi-VN" sz="2400" b="0" i="0">
                <a:solidFill>
                  <a:srgbClr val="333333"/>
                </a:solidFill>
                <a:effectLst/>
                <a:latin typeface="arial" panose="020B0604020202020204" pitchFamily="34" charset="0"/>
              </a:rPr>
              <a:t>Rồi </a:t>
            </a:r>
            <a:r>
              <a:rPr lang="vi-VN" sz="2400" b="0" i="0">
                <a:solidFill>
                  <a:srgbClr val="FF0000"/>
                </a:solidFill>
                <a:effectLst/>
                <a:latin typeface="arial" panose="020B0604020202020204" pitchFamily="34" charset="0"/>
              </a:rPr>
              <a:t>sớm</a:t>
            </a:r>
            <a:r>
              <a:rPr lang="vi-VN" sz="2400" b="0" i="0">
                <a:solidFill>
                  <a:srgbClr val="333333"/>
                </a:solidFill>
                <a:effectLst/>
                <a:latin typeface="arial" panose="020B0604020202020204" pitchFamily="34" charset="0"/>
              </a:rPr>
              <a:t> rồi </a:t>
            </a:r>
            <a:r>
              <a:rPr lang="vi-VN" sz="2400" b="0" i="0">
                <a:solidFill>
                  <a:srgbClr val="FF0000"/>
                </a:solidFill>
                <a:effectLst/>
                <a:latin typeface="arial" panose="020B0604020202020204" pitchFamily="34" charset="0"/>
              </a:rPr>
              <a:t>chiều</a:t>
            </a:r>
            <a:r>
              <a:rPr lang="vi-VN" sz="2400" b="0" i="0">
                <a:solidFill>
                  <a:srgbClr val="333333"/>
                </a:solidFill>
                <a:effectLst/>
                <a:latin typeface="arial" panose="020B0604020202020204" pitchFamily="34" charset="0"/>
              </a:rPr>
              <a:t> lại bếp lửa bà nhen</a:t>
            </a:r>
            <a:br>
              <a:rPr lang="vi-VN" sz="2400" b="0" i="0">
                <a:solidFill>
                  <a:srgbClr val="333333"/>
                </a:solidFill>
                <a:effectLst/>
                <a:latin typeface="arial" panose="020B0604020202020204" pitchFamily="34" charset="0"/>
              </a:rPr>
            </a:br>
            <a:r>
              <a:rPr lang="vi-VN" sz="2400" b="0" i="0">
                <a:solidFill>
                  <a:srgbClr val="FF0000"/>
                </a:solidFill>
                <a:effectLst/>
                <a:latin typeface="arial" panose="020B0604020202020204" pitchFamily="34" charset="0"/>
              </a:rPr>
              <a:t>Một ngọn lửa</a:t>
            </a:r>
            <a:r>
              <a:rPr lang="vi-VN" sz="2400" b="0" i="0">
                <a:solidFill>
                  <a:srgbClr val="333333"/>
                </a:solidFill>
                <a:effectLst/>
                <a:latin typeface="arial" panose="020B0604020202020204" pitchFamily="34" charset="0"/>
              </a:rPr>
              <a:t> lòng bà luôn ủ sẵn,</a:t>
            </a:r>
            <a:br>
              <a:rPr lang="vi-VN" sz="2400" b="0" i="0">
                <a:solidFill>
                  <a:srgbClr val="333333"/>
                </a:solidFill>
                <a:effectLst/>
                <a:latin typeface="arial" panose="020B0604020202020204" pitchFamily="34" charset="0"/>
              </a:rPr>
            </a:br>
            <a:r>
              <a:rPr lang="vi-VN" sz="2400" b="0" i="0">
                <a:solidFill>
                  <a:srgbClr val="FF0000"/>
                </a:solidFill>
                <a:effectLst/>
                <a:latin typeface="arial" panose="020B0604020202020204" pitchFamily="34" charset="0"/>
              </a:rPr>
              <a:t>Một ngọn lửa</a:t>
            </a:r>
            <a:r>
              <a:rPr lang="vi-VN" sz="2400" b="0" i="0">
                <a:solidFill>
                  <a:srgbClr val="333333"/>
                </a:solidFill>
                <a:effectLst/>
                <a:latin typeface="arial" panose="020B0604020202020204" pitchFamily="34" charset="0"/>
              </a:rPr>
              <a:t> chứa niềm tin dai dẳng</a:t>
            </a:r>
            <a:r>
              <a:rPr lang="vi-VN" sz="2400">
                <a:solidFill>
                  <a:srgbClr val="333333"/>
                </a:solidFill>
                <a:latin typeface="arial" panose="020B0604020202020204" pitchFamily="34" charset="0"/>
              </a:rPr>
              <a:t>...</a:t>
            </a:r>
            <a:br>
              <a:rPr lang="vi-VN" sz="2400" b="0" i="0">
                <a:solidFill>
                  <a:srgbClr val="333333"/>
                </a:solidFill>
                <a:effectLst/>
                <a:latin typeface="arial" panose="020B0604020202020204" pitchFamily="34" charset="0"/>
              </a:rPr>
            </a:br>
            <a:endParaRPr lang="vi-VN" sz="2400"/>
          </a:p>
        </p:txBody>
      </p:sp>
      <p:pic>
        <p:nvPicPr>
          <p:cNvPr id="10" name="Hình ảnh 10">
            <a:extLst>
              <a:ext uri="{FF2B5EF4-FFF2-40B4-BE49-F238E27FC236}">
                <a16:creationId xmlns:a16="http://schemas.microsoft.com/office/drawing/2014/main" id="{26B815B8-7BC9-BE44-A879-BEE291194A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8426" y="1002567"/>
            <a:ext cx="5172787" cy="4852866"/>
          </a:xfrm>
          <a:prstGeom prst="rect">
            <a:avLst/>
          </a:prstGeom>
        </p:spPr>
      </p:pic>
      <p:sp>
        <p:nvSpPr>
          <p:cNvPr id="11" name="Hộp Văn bản 10">
            <a:extLst>
              <a:ext uri="{FF2B5EF4-FFF2-40B4-BE49-F238E27FC236}">
                <a16:creationId xmlns:a16="http://schemas.microsoft.com/office/drawing/2014/main" id="{EE69B343-DF87-754F-9BB2-5B679CE2878C}"/>
              </a:ext>
            </a:extLst>
          </p:cNvPr>
          <p:cNvSpPr txBox="1"/>
          <p:nvPr/>
        </p:nvSpPr>
        <p:spPr>
          <a:xfrm>
            <a:off x="526561" y="1154575"/>
            <a:ext cx="5569436" cy="707886"/>
          </a:xfrm>
          <a:prstGeom prst="rect">
            <a:avLst/>
          </a:prstGeom>
          <a:noFill/>
        </p:spPr>
        <p:txBody>
          <a:bodyPr wrap="square" rtlCol="0">
            <a:spAutoFit/>
          </a:bodyPr>
          <a:lstStyle/>
          <a:p>
            <a:pPr algn="l"/>
            <a:r>
              <a:rPr lang="vi-VN" sz="2000"/>
              <a:t>Thời gian :sớm ,chiều :thời gian của sự bền bỉ ,không đứt gẫy.</a:t>
            </a:r>
          </a:p>
        </p:txBody>
      </p:sp>
      <p:sp>
        <p:nvSpPr>
          <p:cNvPr id="12" name="Hộp Văn bản 11">
            <a:extLst>
              <a:ext uri="{FF2B5EF4-FFF2-40B4-BE49-F238E27FC236}">
                <a16:creationId xmlns:a16="http://schemas.microsoft.com/office/drawing/2014/main" id="{6B2AA338-543B-7F41-BB39-C932BC5C108B}"/>
              </a:ext>
            </a:extLst>
          </p:cNvPr>
          <p:cNvSpPr txBox="1"/>
          <p:nvPr/>
        </p:nvSpPr>
        <p:spPr>
          <a:xfrm>
            <a:off x="6628426" y="2276801"/>
            <a:ext cx="4699969" cy="400110"/>
          </a:xfrm>
          <a:prstGeom prst="rect">
            <a:avLst/>
          </a:prstGeom>
          <a:noFill/>
        </p:spPr>
        <p:txBody>
          <a:bodyPr wrap="square" rtlCol="0">
            <a:spAutoFit/>
          </a:bodyPr>
          <a:lstStyle/>
          <a:p>
            <a:pPr algn="l"/>
            <a:r>
              <a:rPr lang="vi-VN" sz="2000">
                <a:solidFill>
                  <a:srgbClr val="FF0000"/>
                </a:solidFill>
              </a:rPr>
              <a:t>Ủ sẵn</a:t>
            </a:r>
            <a:r>
              <a:rPr lang="vi-VN" sz="2000"/>
              <a:t>:Sự bất diệt của ngọn lửa</a:t>
            </a:r>
          </a:p>
        </p:txBody>
      </p:sp>
      <p:sp>
        <p:nvSpPr>
          <p:cNvPr id="13" name="Hộp Văn bản 12">
            <a:extLst>
              <a:ext uri="{FF2B5EF4-FFF2-40B4-BE49-F238E27FC236}">
                <a16:creationId xmlns:a16="http://schemas.microsoft.com/office/drawing/2014/main" id="{DFF6D83E-7A8B-B24A-B0EE-482201868B1E}"/>
              </a:ext>
            </a:extLst>
          </p:cNvPr>
          <p:cNvSpPr txBox="1"/>
          <p:nvPr/>
        </p:nvSpPr>
        <p:spPr>
          <a:xfrm>
            <a:off x="546112" y="1768969"/>
            <a:ext cx="5657350" cy="1015663"/>
          </a:xfrm>
          <a:prstGeom prst="rect">
            <a:avLst/>
          </a:prstGeom>
          <a:noFill/>
        </p:spPr>
        <p:txBody>
          <a:bodyPr wrap="square" rtlCol="0">
            <a:spAutoFit/>
          </a:bodyPr>
          <a:lstStyle/>
          <a:p>
            <a:pPr algn="l"/>
            <a:r>
              <a:rPr lang="vi-VN" sz="2000"/>
              <a:t>-Bếp lửa chuyển hóa thành ngọn lửa:Đó là ngọn lửa của tình yêu thương vô bờ bến,lửa của tình yêu thương bất diệt, lửa mà bà thắp lên tâm hồn cháu.</a:t>
            </a:r>
          </a:p>
        </p:txBody>
      </p:sp>
    </p:spTree>
    <p:extLst>
      <p:ext uri="{BB962C8B-B14F-4D97-AF65-F5344CB8AC3E}">
        <p14:creationId xmlns:p14="http://schemas.microsoft.com/office/powerpoint/2010/main" val="99467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2"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P spid="9" grpId="2"/>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êu đề 1">
            <a:extLst>
              <a:ext uri="{FF2B5EF4-FFF2-40B4-BE49-F238E27FC236}">
                <a16:creationId xmlns:a16="http://schemas.microsoft.com/office/drawing/2014/main" id="{854C8C6C-F01D-4A43-B73E-01C8A4FD94EC}"/>
              </a:ext>
            </a:extLst>
          </p:cNvPr>
          <p:cNvSpPr>
            <a:spLocks noGrp="1"/>
          </p:cNvSpPr>
          <p:nvPr>
            <p:ph type="title"/>
          </p:nvPr>
        </p:nvSpPr>
        <p:spPr>
          <a:xfrm>
            <a:off x="984250" y="313593"/>
            <a:ext cx="9906000" cy="1382156"/>
          </a:xfrm>
        </p:spPr>
        <p:txBody>
          <a:bodyPr/>
          <a:lstStyle/>
          <a:p>
            <a:r>
              <a:rPr lang="en-US"/>
              <a:t>                         BẾP LỬA</a:t>
            </a:r>
            <a:br>
              <a:rPr lang="en-US"/>
            </a:br>
            <a:r>
              <a:rPr lang="en-US"/>
              <a:t>                                      BẰNG VIỆT</a:t>
            </a:r>
            <a:endParaRPr lang="vi-VN"/>
          </a:p>
        </p:txBody>
      </p:sp>
      <p:sp>
        <p:nvSpPr>
          <p:cNvPr id="7" name="Hộp Văn bản 6">
            <a:extLst>
              <a:ext uri="{FF2B5EF4-FFF2-40B4-BE49-F238E27FC236}">
                <a16:creationId xmlns:a16="http://schemas.microsoft.com/office/drawing/2014/main" id="{51E7E859-C8E3-514E-903F-463D236F966A}"/>
              </a:ext>
            </a:extLst>
          </p:cNvPr>
          <p:cNvSpPr txBox="1"/>
          <p:nvPr/>
        </p:nvSpPr>
        <p:spPr>
          <a:xfrm>
            <a:off x="1540118" y="1600200"/>
            <a:ext cx="4223727" cy="400110"/>
          </a:xfrm>
          <a:prstGeom prst="rect">
            <a:avLst/>
          </a:prstGeom>
          <a:noFill/>
        </p:spPr>
        <p:txBody>
          <a:bodyPr wrap="square" rtlCol="0">
            <a:spAutoFit/>
          </a:bodyPr>
          <a:lstStyle/>
          <a:p>
            <a:pPr algn="l"/>
            <a:r>
              <a:rPr lang="en-US" sz="2000"/>
              <a:t>I,Tìm hiểu chung:</a:t>
            </a:r>
            <a:endParaRPr lang="vi-VN" sz="2000"/>
          </a:p>
        </p:txBody>
      </p:sp>
      <p:sp>
        <p:nvSpPr>
          <p:cNvPr id="9" name="Hộp Văn bản 8">
            <a:extLst>
              <a:ext uri="{FF2B5EF4-FFF2-40B4-BE49-F238E27FC236}">
                <a16:creationId xmlns:a16="http://schemas.microsoft.com/office/drawing/2014/main" id="{830B85CE-654A-9B47-8498-12F585F4D97B}"/>
              </a:ext>
            </a:extLst>
          </p:cNvPr>
          <p:cNvSpPr txBox="1"/>
          <p:nvPr/>
        </p:nvSpPr>
        <p:spPr>
          <a:xfrm>
            <a:off x="2101850" y="2067956"/>
            <a:ext cx="1828800" cy="369332"/>
          </a:xfrm>
          <a:prstGeom prst="rect">
            <a:avLst/>
          </a:prstGeom>
          <a:noFill/>
        </p:spPr>
        <p:txBody>
          <a:bodyPr wrap="square" rtlCol="0">
            <a:spAutoFit/>
          </a:bodyPr>
          <a:lstStyle/>
          <a:p>
            <a:pPr algn="l"/>
            <a:r>
              <a:rPr lang="en-US"/>
              <a:t>1,Tác giả:</a:t>
            </a:r>
            <a:endParaRPr lang="vi-VN"/>
          </a:p>
        </p:txBody>
      </p:sp>
      <p:sp>
        <p:nvSpPr>
          <p:cNvPr id="10" name="Hộp Văn bản 9">
            <a:extLst>
              <a:ext uri="{FF2B5EF4-FFF2-40B4-BE49-F238E27FC236}">
                <a16:creationId xmlns:a16="http://schemas.microsoft.com/office/drawing/2014/main" id="{553D74B3-160F-2245-974C-E0B229DC5088}"/>
              </a:ext>
            </a:extLst>
          </p:cNvPr>
          <p:cNvSpPr txBox="1"/>
          <p:nvPr/>
        </p:nvSpPr>
        <p:spPr>
          <a:xfrm>
            <a:off x="2101850" y="2372517"/>
            <a:ext cx="1828800" cy="369332"/>
          </a:xfrm>
          <a:prstGeom prst="rect">
            <a:avLst/>
          </a:prstGeom>
          <a:noFill/>
        </p:spPr>
        <p:txBody>
          <a:bodyPr wrap="square" rtlCol="0">
            <a:spAutoFit/>
          </a:bodyPr>
          <a:lstStyle/>
          <a:p>
            <a:pPr algn="l"/>
            <a:r>
              <a:rPr lang="vi-VN"/>
              <a:t>2,Tác phẩm:</a:t>
            </a:r>
          </a:p>
        </p:txBody>
      </p:sp>
      <p:sp>
        <p:nvSpPr>
          <p:cNvPr id="2" name="Hộp Văn bản 1">
            <a:extLst>
              <a:ext uri="{FF2B5EF4-FFF2-40B4-BE49-F238E27FC236}">
                <a16:creationId xmlns:a16="http://schemas.microsoft.com/office/drawing/2014/main" id="{D32C4D08-CA00-CF41-B066-F4D20447FE88}"/>
              </a:ext>
            </a:extLst>
          </p:cNvPr>
          <p:cNvSpPr txBox="1"/>
          <p:nvPr/>
        </p:nvSpPr>
        <p:spPr>
          <a:xfrm>
            <a:off x="2101850" y="2613024"/>
            <a:ext cx="1828800" cy="369332"/>
          </a:xfrm>
          <a:prstGeom prst="rect">
            <a:avLst/>
          </a:prstGeom>
          <a:noFill/>
        </p:spPr>
        <p:txBody>
          <a:bodyPr wrap="square" rtlCol="0">
            <a:spAutoFit/>
          </a:bodyPr>
          <a:lstStyle/>
          <a:p>
            <a:pPr algn="l"/>
            <a:r>
              <a:rPr lang="vi-VN"/>
              <a:t>3, Đọc và bố cục:</a:t>
            </a:r>
          </a:p>
        </p:txBody>
      </p:sp>
    </p:spTree>
    <p:extLst>
      <p:ext uri="{BB962C8B-B14F-4D97-AF65-F5344CB8AC3E}">
        <p14:creationId xmlns:p14="http://schemas.microsoft.com/office/powerpoint/2010/main" val="25527575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1">
            <a:extLst>
              <a:ext uri="{FF2B5EF4-FFF2-40B4-BE49-F238E27FC236}">
                <a16:creationId xmlns:a16="http://schemas.microsoft.com/office/drawing/2014/main" id="{F437CD7F-322A-C748-995C-3797211A21B6}"/>
              </a:ext>
            </a:extLst>
          </p:cNvPr>
          <p:cNvSpPr>
            <a:spLocks noGrp="1"/>
          </p:cNvSpPr>
          <p:nvPr>
            <p:ph type="title"/>
          </p:nvPr>
        </p:nvSpPr>
        <p:spPr>
          <a:xfrm>
            <a:off x="984250" y="313593"/>
            <a:ext cx="9906000" cy="1382156"/>
          </a:xfrm>
        </p:spPr>
        <p:txBody>
          <a:bodyPr/>
          <a:lstStyle/>
          <a:p>
            <a:r>
              <a:rPr lang="en-US"/>
              <a:t>                         BẾP LỬA</a:t>
            </a:r>
            <a:br>
              <a:rPr lang="en-US"/>
            </a:br>
            <a:r>
              <a:rPr lang="en-US"/>
              <a:t>                                      BẰNG VIỆT</a:t>
            </a:r>
            <a:endParaRPr lang="vi-VN"/>
          </a:p>
        </p:txBody>
      </p:sp>
      <p:sp>
        <p:nvSpPr>
          <p:cNvPr id="7" name="Hộp Văn bản 6">
            <a:extLst>
              <a:ext uri="{FF2B5EF4-FFF2-40B4-BE49-F238E27FC236}">
                <a16:creationId xmlns:a16="http://schemas.microsoft.com/office/drawing/2014/main" id="{15E3FC92-60D3-1840-A836-8C1505A3F079}"/>
              </a:ext>
            </a:extLst>
          </p:cNvPr>
          <p:cNvSpPr txBox="1"/>
          <p:nvPr/>
        </p:nvSpPr>
        <p:spPr>
          <a:xfrm>
            <a:off x="1540118" y="1600200"/>
            <a:ext cx="4223727" cy="400110"/>
          </a:xfrm>
          <a:prstGeom prst="rect">
            <a:avLst/>
          </a:prstGeom>
          <a:noFill/>
        </p:spPr>
        <p:txBody>
          <a:bodyPr wrap="square" rtlCol="0">
            <a:spAutoFit/>
          </a:bodyPr>
          <a:lstStyle/>
          <a:p>
            <a:pPr algn="l"/>
            <a:r>
              <a:rPr lang="en-US" sz="2000"/>
              <a:t>I,Tìm hiểu chung:</a:t>
            </a:r>
            <a:endParaRPr lang="vi-VN" sz="2000"/>
          </a:p>
        </p:txBody>
      </p:sp>
      <p:sp>
        <p:nvSpPr>
          <p:cNvPr id="8" name="Hộp Văn bản 7">
            <a:extLst>
              <a:ext uri="{FF2B5EF4-FFF2-40B4-BE49-F238E27FC236}">
                <a16:creationId xmlns:a16="http://schemas.microsoft.com/office/drawing/2014/main" id="{D351172D-AA1F-B645-BA4E-99A8B8665EAC}"/>
              </a:ext>
            </a:extLst>
          </p:cNvPr>
          <p:cNvSpPr txBox="1"/>
          <p:nvPr/>
        </p:nvSpPr>
        <p:spPr>
          <a:xfrm>
            <a:off x="1542560" y="2000310"/>
            <a:ext cx="1828800" cy="369332"/>
          </a:xfrm>
          <a:prstGeom prst="rect">
            <a:avLst/>
          </a:prstGeom>
          <a:noFill/>
        </p:spPr>
        <p:txBody>
          <a:bodyPr wrap="square" rtlCol="0">
            <a:spAutoFit/>
          </a:bodyPr>
          <a:lstStyle/>
          <a:p>
            <a:pPr algn="l"/>
            <a:r>
              <a:rPr lang="vi-VN"/>
              <a:t>II,Tìm hiểu chi tiết:</a:t>
            </a:r>
          </a:p>
        </p:txBody>
      </p:sp>
      <p:sp>
        <p:nvSpPr>
          <p:cNvPr id="9" name="Hộp Văn bản 8">
            <a:extLst>
              <a:ext uri="{FF2B5EF4-FFF2-40B4-BE49-F238E27FC236}">
                <a16:creationId xmlns:a16="http://schemas.microsoft.com/office/drawing/2014/main" id="{E5271109-E76A-7F40-91BF-2F3AD017BFCE}"/>
              </a:ext>
            </a:extLst>
          </p:cNvPr>
          <p:cNvSpPr txBox="1"/>
          <p:nvPr/>
        </p:nvSpPr>
        <p:spPr>
          <a:xfrm>
            <a:off x="1808773" y="2369642"/>
            <a:ext cx="5102958" cy="369332"/>
          </a:xfrm>
          <a:prstGeom prst="rect">
            <a:avLst/>
          </a:prstGeom>
          <a:noFill/>
        </p:spPr>
        <p:txBody>
          <a:bodyPr wrap="square" rtlCol="0">
            <a:spAutoFit/>
          </a:bodyPr>
          <a:lstStyle/>
          <a:p>
            <a:pPr algn="l"/>
            <a:r>
              <a:rPr lang="vi-VN"/>
              <a:t>1,Hình ảnh bếp lửa khơi nguồn  cảm xúc kỉ niệm về bà:</a:t>
            </a:r>
          </a:p>
        </p:txBody>
      </p:sp>
      <p:sp>
        <p:nvSpPr>
          <p:cNvPr id="11" name="Hộp Văn bản 10">
            <a:extLst>
              <a:ext uri="{FF2B5EF4-FFF2-40B4-BE49-F238E27FC236}">
                <a16:creationId xmlns:a16="http://schemas.microsoft.com/office/drawing/2014/main" id="{7FAA0D7E-FE57-AD44-AC86-C652ED87D1B9}"/>
              </a:ext>
            </a:extLst>
          </p:cNvPr>
          <p:cNvSpPr txBox="1"/>
          <p:nvPr/>
        </p:nvSpPr>
        <p:spPr>
          <a:xfrm>
            <a:off x="1808773" y="2797690"/>
            <a:ext cx="4699977" cy="369332"/>
          </a:xfrm>
          <a:prstGeom prst="rect">
            <a:avLst/>
          </a:prstGeom>
          <a:noFill/>
        </p:spPr>
        <p:txBody>
          <a:bodyPr wrap="square" rtlCol="0">
            <a:spAutoFit/>
          </a:bodyPr>
          <a:lstStyle/>
          <a:p>
            <a:pPr algn="l"/>
            <a:r>
              <a:rPr lang="vi-VN"/>
              <a:t>2,Những kỉ niệm tuổi thơ sống bên bà</a:t>
            </a:r>
          </a:p>
        </p:txBody>
      </p:sp>
      <p:sp>
        <p:nvSpPr>
          <p:cNvPr id="2" name="Hộp Văn bản 1">
            <a:extLst>
              <a:ext uri="{FF2B5EF4-FFF2-40B4-BE49-F238E27FC236}">
                <a16:creationId xmlns:a16="http://schemas.microsoft.com/office/drawing/2014/main" id="{E44124BB-D588-0A45-9BBE-4F5721E3DB7E}"/>
              </a:ext>
            </a:extLst>
          </p:cNvPr>
          <p:cNvSpPr txBox="1"/>
          <p:nvPr/>
        </p:nvSpPr>
        <p:spPr>
          <a:xfrm>
            <a:off x="1808774" y="3228201"/>
            <a:ext cx="4699976" cy="369332"/>
          </a:xfrm>
          <a:prstGeom prst="rect">
            <a:avLst/>
          </a:prstGeom>
          <a:noFill/>
        </p:spPr>
        <p:txBody>
          <a:bodyPr wrap="square" rtlCol="0">
            <a:spAutoFit/>
          </a:bodyPr>
          <a:lstStyle/>
          <a:p>
            <a:pPr algn="l"/>
            <a:r>
              <a:rPr lang="vi-VN"/>
              <a:t>3, Suy ngẫn về cuộc đời của bà và hình ảnh bếp lửa:</a:t>
            </a:r>
          </a:p>
        </p:txBody>
      </p:sp>
      <p:sp>
        <p:nvSpPr>
          <p:cNvPr id="3" name="Hộp Văn bản 2">
            <a:extLst>
              <a:ext uri="{FF2B5EF4-FFF2-40B4-BE49-F238E27FC236}">
                <a16:creationId xmlns:a16="http://schemas.microsoft.com/office/drawing/2014/main" id="{B96930BC-CD3A-A34F-8FB1-6F3C82604BC5}"/>
              </a:ext>
            </a:extLst>
          </p:cNvPr>
          <p:cNvSpPr txBox="1"/>
          <p:nvPr/>
        </p:nvSpPr>
        <p:spPr>
          <a:xfrm>
            <a:off x="1857619" y="3597533"/>
            <a:ext cx="1828800" cy="369332"/>
          </a:xfrm>
          <a:prstGeom prst="rect">
            <a:avLst/>
          </a:prstGeom>
          <a:noFill/>
        </p:spPr>
        <p:txBody>
          <a:bodyPr wrap="square" rtlCol="0">
            <a:spAutoFit/>
          </a:bodyPr>
          <a:lstStyle/>
          <a:p>
            <a:pPr algn="l"/>
            <a:r>
              <a:rPr lang="vi-VN"/>
              <a:t>a, Suy ngẫm về bà</a:t>
            </a:r>
          </a:p>
        </p:txBody>
      </p:sp>
      <p:cxnSp>
        <p:nvCxnSpPr>
          <p:cNvPr id="4" name="Đường kết nối Mũi tên Thẳng 3">
            <a:extLst>
              <a:ext uri="{FF2B5EF4-FFF2-40B4-BE49-F238E27FC236}">
                <a16:creationId xmlns:a16="http://schemas.microsoft.com/office/drawing/2014/main" id="{4DD0BDF1-90E1-7A44-A32C-32F9E58BF69B}"/>
              </a:ext>
            </a:extLst>
          </p:cNvPr>
          <p:cNvCxnSpPr>
            <a:cxnSpLocks/>
          </p:cNvCxnSpPr>
          <p:nvPr/>
        </p:nvCxnSpPr>
        <p:spPr>
          <a:xfrm>
            <a:off x="6911731" y="3228201"/>
            <a:ext cx="0" cy="362979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4" name="Hộp Văn bản 13">
            <a:extLst>
              <a:ext uri="{FF2B5EF4-FFF2-40B4-BE49-F238E27FC236}">
                <a16:creationId xmlns:a16="http://schemas.microsoft.com/office/drawing/2014/main" id="{71D9EFF0-7711-0A42-8837-D9A53DA15A1E}"/>
              </a:ext>
            </a:extLst>
          </p:cNvPr>
          <p:cNvSpPr txBox="1"/>
          <p:nvPr/>
        </p:nvSpPr>
        <p:spPr>
          <a:xfrm>
            <a:off x="7143750" y="3320534"/>
            <a:ext cx="4212977" cy="923330"/>
          </a:xfrm>
          <a:prstGeom prst="rect">
            <a:avLst/>
          </a:prstGeom>
          <a:noFill/>
        </p:spPr>
        <p:txBody>
          <a:bodyPr wrap="square">
            <a:spAutoFit/>
          </a:bodyPr>
          <a:lstStyle/>
          <a:p>
            <a:r>
              <a:rPr lang="vi-VN" b="0" i="0">
                <a:solidFill>
                  <a:srgbClr val="333333"/>
                </a:solidFill>
                <a:effectLst/>
                <a:latin typeface="arial" panose="020B0604020202020204" pitchFamily="34" charset="0"/>
              </a:rPr>
              <a:t>Lận đận đời bà biết mấy nắng mưa</a:t>
            </a:r>
            <a:br>
              <a:rPr lang="vi-VN" b="0" i="0">
                <a:solidFill>
                  <a:srgbClr val="333333"/>
                </a:solidFill>
                <a:effectLst/>
                <a:latin typeface="arial" panose="020B0604020202020204" pitchFamily="34" charset="0"/>
              </a:rPr>
            </a:br>
            <a:r>
              <a:rPr lang="vi-VN" b="0" i="0">
                <a:solidFill>
                  <a:srgbClr val="333333"/>
                </a:solidFill>
                <a:effectLst/>
                <a:latin typeface="arial" panose="020B0604020202020204" pitchFamily="34" charset="0"/>
              </a:rPr>
              <a:t>Mấy chục năm rồi, đến tận bây giờ,</a:t>
            </a:r>
            <a:br>
              <a:rPr lang="vi-VN" b="0" i="0">
                <a:solidFill>
                  <a:srgbClr val="333333"/>
                </a:solidFill>
                <a:effectLst/>
                <a:latin typeface="arial" panose="020B0604020202020204" pitchFamily="34" charset="0"/>
              </a:rPr>
            </a:br>
            <a:r>
              <a:rPr lang="vi-VN" b="0" i="0">
                <a:solidFill>
                  <a:srgbClr val="333333"/>
                </a:solidFill>
                <a:effectLst/>
                <a:latin typeface="arial" panose="020B0604020202020204" pitchFamily="34" charset="0"/>
              </a:rPr>
              <a:t>Bà vẫn giữ thói quen dậy sớm</a:t>
            </a:r>
            <a:endParaRPr lang="vi-VN"/>
          </a:p>
        </p:txBody>
      </p:sp>
      <p:sp>
        <p:nvSpPr>
          <p:cNvPr id="15" name="Hộp Văn bản 14">
            <a:extLst>
              <a:ext uri="{FF2B5EF4-FFF2-40B4-BE49-F238E27FC236}">
                <a16:creationId xmlns:a16="http://schemas.microsoft.com/office/drawing/2014/main" id="{45EC3B23-5BB8-5640-8E64-032A174B9375}"/>
              </a:ext>
            </a:extLst>
          </p:cNvPr>
          <p:cNvSpPr txBox="1"/>
          <p:nvPr/>
        </p:nvSpPr>
        <p:spPr>
          <a:xfrm>
            <a:off x="7158403" y="4243864"/>
            <a:ext cx="4918803" cy="369332"/>
          </a:xfrm>
          <a:prstGeom prst="rect">
            <a:avLst/>
          </a:prstGeom>
          <a:noFill/>
        </p:spPr>
        <p:txBody>
          <a:bodyPr wrap="square" rtlCol="0">
            <a:spAutoFit/>
          </a:bodyPr>
          <a:lstStyle/>
          <a:p>
            <a:pPr algn="l"/>
            <a:r>
              <a:rPr lang="vi-VN"/>
              <a:t>-Vẻ đẹp tần tảo ,nhẫn nại ,vẻ đẹp của đức hi sinh:</a:t>
            </a:r>
          </a:p>
        </p:txBody>
      </p:sp>
      <p:sp>
        <p:nvSpPr>
          <p:cNvPr id="16" name="Hộp Văn bản 15">
            <a:extLst>
              <a:ext uri="{FF2B5EF4-FFF2-40B4-BE49-F238E27FC236}">
                <a16:creationId xmlns:a16="http://schemas.microsoft.com/office/drawing/2014/main" id="{FC618FAC-87A4-224E-92AA-4EEFA7754C69}"/>
              </a:ext>
            </a:extLst>
          </p:cNvPr>
          <p:cNvSpPr txBox="1"/>
          <p:nvPr/>
        </p:nvSpPr>
        <p:spPr>
          <a:xfrm>
            <a:off x="7143750" y="4613196"/>
            <a:ext cx="4762487" cy="369332"/>
          </a:xfrm>
          <a:prstGeom prst="rect">
            <a:avLst/>
          </a:prstGeom>
          <a:noFill/>
        </p:spPr>
        <p:txBody>
          <a:bodyPr wrap="square" rtlCol="0">
            <a:spAutoFit/>
          </a:bodyPr>
          <a:lstStyle/>
          <a:p>
            <a:pPr algn="l"/>
            <a:r>
              <a:rPr lang="vi-VN"/>
              <a:t>+Lần đận suốt 1 đời vì con cháu</a:t>
            </a:r>
          </a:p>
        </p:txBody>
      </p:sp>
      <p:sp>
        <p:nvSpPr>
          <p:cNvPr id="17" name="Hộp Văn bản 16">
            <a:extLst>
              <a:ext uri="{FF2B5EF4-FFF2-40B4-BE49-F238E27FC236}">
                <a16:creationId xmlns:a16="http://schemas.microsoft.com/office/drawing/2014/main" id="{CB636857-2278-D547-B220-019A0D61679D}"/>
              </a:ext>
            </a:extLst>
          </p:cNvPr>
          <p:cNvSpPr txBox="1"/>
          <p:nvPr/>
        </p:nvSpPr>
        <p:spPr>
          <a:xfrm>
            <a:off x="7158403" y="4858434"/>
            <a:ext cx="4296020" cy="369332"/>
          </a:xfrm>
          <a:prstGeom prst="rect">
            <a:avLst/>
          </a:prstGeom>
          <a:noFill/>
        </p:spPr>
        <p:txBody>
          <a:bodyPr wrap="square" rtlCol="0">
            <a:spAutoFit/>
          </a:bodyPr>
          <a:lstStyle/>
          <a:p>
            <a:pPr algn="l"/>
            <a:r>
              <a:rPr lang="vi-VN"/>
              <a:t>+ Đến tận bây giờ vẫn chưa được nghỉ ngơi.</a:t>
            </a:r>
          </a:p>
        </p:txBody>
      </p:sp>
    </p:spTree>
    <p:extLst>
      <p:ext uri="{BB962C8B-B14F-4D97-AF65-F5344CB8AC3E}">
        <p14:creationId xmlns:p14="http://schemas.microsoft.com/office/powerpoint/2010/main" val="213721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P spid="15" grpId="0"/>
      <p:bldP spid="16" grpId="0"/>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2FF691BE-27C5-8848-A12D-835482E4B2CF}"/>
              </a:ext>
            </a:extLst>
          </p:cNvPr>
          <p:cNvSpPr txBox="1"/>
          <p:nvPr/>
        </p:nvSpPr>
        <p:spPr>
          <a:xfrm>
            <a:off x="831850" y="508244"/>
            <a:ext cx="5090746" cy="369332"/>
          </a:xfrm>
          <a:prstGeom prst="rect">
            <a:avLst/>
          </a:prstGeom>
          <a:noFill/>
        </p:spPr>
        <p:txBody>
          <a:bodyPr wrap="square" rtlCol="0">
            <a:spAutoFit/>
          </a:bodyPr>
          <a:lstStyle/>
          <a:p>
            <a:pPr algn="l"/>
            <a:r>
              <a:rPr lang="vi-VN"/>
              <a:t>3, Suy ngẫm về cuộc đời của bà và hình ảnh bếp lửa.</a:t>
            </a:r>
          </a:p>
        </p:txBody>
      </p:sp>
      <p:sp>
        <p:nvSpPr>
          <p:cNvPr id="5" name="Hộp Văn bản 4">
            <a:extLst>
              <a:ext uri="{FF2B5EF4-FFF2-40B4-BE49-F238E27FC236}">
                <a16:creationId xmlns:a16="http://schemas.microsoft.com/office/drawing/2014/main" id="{EF2F352D-698E-A74F-B5AC-3BEC4256F28C}"/>
              </a:ext>
            </a:extLst>
          </p:cNvPr>
          <p:cNvSpPr txBox="1"/>
          <p:nvPr/>
        </p:nvSpPr>
        <p:spPr>
          <a:xfrm>
            <a:off x="831850" y="877576"/>
            <a:ext cx="1828800" cy="369332"/>
          </a:xfrm>
          <a:prstGeom prst="rect">
            <a:avLst/>
          </a:prstGeom>
          <a:noFill/>
        </p:spPr>
        <p:txBody>
          <a:bodyPr wrap="square" rtlCol="0">
            <a:spAutoFit/>
          </a:bodyPr>
          <a:lstStyle/>
          <a:p>
            <a:pPr algn="l"/>
            <a:r>
              <a:rPr lang="vi-VN"/>
              <a:t>a, Suy ngẫm về bà:</a:t>
            </a:r>
          </a:p>
        </p:txBody>
      </p:sp>
      <p:sp>
        <p:nvSpPr>
          <p:cNvPr id="6" name="Hộp Văn bản 5">
            <a:extLst>
              <a:ext uri="{FF2B5EF4-FFF2-40B4-BE49-F238E27FC236}">
                <a16:creationId xmlns:a16="http://schemas.microsoft.com/office/drawing/2014/main" id="{F07E82E3-EF25-3345-B9BD-7FE94750A42F}"/>
              </a:ext>
            </a:extLst>
          </p:cNvPr>
          <p:cNvSpPr txBox="1"/>
          <p:nvPr/>
        </p:nvSpPr>
        <p:spPr>
          <a:xfrm>
            <a:off x="734157" y="1246908"/>
            <a:ext cx="5090746" cy="369332"/>
          </a:xfrm>
          <a:prstGeom prst="rect">
            <a:avLst/>
          </a:prstGeom>
          <a:noFill/>
        </p:spPr>
        <p:txBody>
          <a:bodyPr wrap="square" rtlCol="0">
            <a:spAutoFit/>
          </a:bodyPr>
          <a:lstStyle/>
          <a:p>
            <a:pPr algn="l"/>
            <a:r>
              <a:rPr lang="vi-VN"/>
              <a:t>=&gt; Cuộc đời của bà quanh năm vất vả,giàu đức hi sinh.</a:t>
            </a:r>
          </a:p>
        </p:txBody>
      </p:sp>
      <p:sp>
        <p:nvSpPr>
          <p:cNvPr id="2" name="Hộp Văn bản 1">
            <a:extLst>
              <a:ext uri="{FF2B5EF4-FFF2-40B4-BE49-F238E27FC236}">
                <a16:creationId xmlns:a16="http://schemas.microsoft.com/office/drawing/2014/main" id="{27C130B7-503F-594A-9224-72F13507C39A}"/>
              </a:ext>
            </a:extLst>
          </p:cNvPr>
          <p:cNvSpPr txBox="1"/>
          <p:nvPr/>
        </p:nvSpPr>
        <p:spPr>
          <a:xfrm>
            <a:off x="831850" y="1616240"/>
            <a:ext cx="1952381" cy="369332"/>
          </a:xfrm>
          <a:prstGeom prst="rect">
            <a:avLst/>
          </a:prstGeom>
          <a:noFill/>
        </p:spPr>
        <p:txBody>
          <a:bodyPr wrap="square" rtlCol="0">
            <a:spAutoFit/>
          </a:bodyPr>
          <a:lstStyle/>
          <a:p>
            <a:pPr algn="l"/>
            <a:r>
              <a:rPr lang="en-US"/>
              <a:t>- Điệp từ "nhóm”:</a:t>
            </a:r>
            <a:endParaRPr lang="vi-VN"/>
          </a:p>
        </p:txBody>
      </p:sp>
      <p:sp>
        <p:nvSpPr>
          <p:cNvPr id="3" name="Hộp Văn bản 2">
            <a:extLst>
              <a:ext uri="{FF2B5EF4-FFF2-40B4-BE49-F238E27FC236}">
                <a16:creationId xmlns:a16="http://schemas.microsoft.com/office/drawing/2014/main" id="{6EF6F8F1-3C28-0440-86B5-D16CF1914DE8}"/>
              </a:ext>
            </a:extLst>
          </p:cNvPr>
          <p:cNvSpPr txBox="1"/>
          <p:nvPr/>
        </p:nvSpPr>
        <p:spPr>
          <a:xfrm>
            <a:off x="2365129" y="1616240"/>
            <a:ext cx="4424485" cy="1200329"/>
          </a:xfrm>
          <a:prstGeom prst="rect">
            <a:avLst/>
          </a:prstGeom>
          <a:noFill/>
        </p:spPr>
        <p:txBody>
          <a:bodyPr wrap="square" rtlCol="0">
            <a:spAutoFit/>
          </a:bodyPr>
          <a:lstStyle/>
          <a:p>
            <a:pPr algn="l"/>
            <a:r>
              <a:rPr lang="en-US"/>
              <a:t>Bà không chỉ là người nhóm lửa- giữ lửa mà còn là người truyền lửa, ngọn lửa niềm tin sự sống của các thế hệ nối tiếp nhau.Ngọn lửa mang ý nghĩa biểu tượng.</a:t>
            </a:r>
            <a:endParaRPr lang="vi-VN"/>
          </a:p>
        </p:txBody>
      </p:sp>
    </p:spTree>
    <p:extLst>
      <p:ext uri="{BB962C8B-B14F-4D97-AF65-F5344CB8AC3E}">
        <p14:creationId xmlns:p14="http://schemas.microsoft.com/office/powerpoint/2010/main" val="367407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4">
            <a:extLst>
              <a:ext uri="{FF2B5EF4-FFF2-40B4-BE49-F238E27FC236}">
                <a16:creationId xmlns:a16="http://schemas.microsoft.com/office/drawing/2014/main" id="{ADE5FE62-CE2C-9043-85CE-925122981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8"/>
            <a:ext cx="12301904" cy="6858088"/>
          </a:xfrm>
          <a:prstGeom prst="rect">
            <a:avLst/>
          </a:prstGeom>
        </p:spPr>
      </p:pic>
    </p:spTree>
    <p:extLst>
      <p:ext uri="{BB962C8B-B14F-4D97-AF65-F5344CB8AC3E}">
        <p14:creationId xmlns:p14="http://schemas.microsoft.com/office/powerpoint/2010/main" val="22258280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ng bóng Lời nói: Hình chữ nhật với Góc Tròn 3">
            <a:extLst>
              <a:ext uri="{FF2B5EF4-FFF2-40B4-BE49-F238E27FC236}">
                <a16:creationId xmlns:a16="http://schemas.microsoft.com/office/drawing/2014/main" id="{496AB45D-CC39-824D-8A2A-E5168E8E9895}"/>
              </a:ext>
            </a:extLst>
          </p:cNvPr>
          <p:cNvSpPr/>
          <p:nvPr/>
        </p:nvSpPr>
        <p:spPr>
          <a:xfrm>
            <a:off x="2968868" y="1100631"/>
            <a:ext cx="7325460" cy="37717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Từ</a:t>
            </a:r>
            <a:r>
              <a:rPr lang="en-US" sz="2800" b="1" dirty="0"/>
              <a:t> </a:t>
            </a:r>
            <a:r>
              <a:rPr lang="en-US" sz="2800" b="1" dirty="0" err="1"/>
              <a:t>hình</a:t>
            </a:r>
            <a:r>
              <a:rPr lang="en-US" sz="2800" b="1" dirty="0"/>
              <a:t> </a:t>
            </a:r>
            <a:r>
              <a:rPr lang="en-US" sz="2800" b="1" dirty="0" err="1"/>
              <a:t>ảnh</a:t>
            </a:r>
            <a:r>
              <a:rPr lang="en-US" sz="2800" b="1" dirty="0"/>
              <a:t> </a:t>
            </a:r>
            <a:r>
              <a:rPr lang="en-US" sz="2800" b="1" dirty="0" err="1"/>
              <a:t>bếp</a:t>
            </a:r>
            <a:r>
              <a:rPr lang="en-US" sz="2800" b="1" dirty="0"/>
              <a:t> </a:t>
            </a:r>
            <a:r>
              <a:rPr lang="en-US" sz="2800" b="1" dirty="0" err="1"/>
              <a:t>lửa</a:t>
            </a:r>
            <a:r>
              <a:rPr lang="en-US" sz="2800" b="1" dirty="0"/>
              <a:t> </a:t>
            </a:r>
            <a:r>
              <a:rPr lang="en-US" sz="2800" b="1" dirty="0" err="1"/>
              <a:t>của</a:t>
            </a:r>
            <a:r>
              <a:rPr lang="en-US" sz="2800" b="1" dirty="0"/>
              <a:t> </a:t>
            </a:r>
            <a:r>
              <a:rPr lang="en-US" sz="2800" b="1" dirty="0" err="1"/>
              <a:t>bà</a:t>
            </a:r>
            <a:r>
              <a:rPr lang="en-US" sz="2800" b="1" dirty="0"/>
              <a:t> </a:t>
            </a:r>
            <a:r>
              <a:rPr lang="en-US" sz="2800" b="1" dirty="0" err="1"/>
              <a:t>nhà</a:t>
            </a:r>
            <a:r>
              <a:rPr lang="en-US" sz="2800" b="1" dirty="0"/>
              <a:t> </a:t>
            </a:r>
            <a:r>
              <a:rPr lang="en-US" sz="2800" b="1" dirty="0" err="1"/>
              <a:t>thơ</a:t>
            </a:r>
            <a:endParaRPr lang="en-US" sz="2800" b="1" dirty="0"/>
          </a:p>
          <a:p>
            <a:pPr algn="ctr"/>
            <a:r>
              <a:rPr lang="en-US" sz="2800" b="1" dirty="0"/>
              <a:t> </a:t>
            </a:r>
            <a:r>
              <a:rPr lang="en-US" sz="2800" b="1" dirty="0" err="1"/>
              <a:t>đã</a:t>
            </a:r>
            <a:r>
              <a:rPr lang="en-US" sz="2800" b="1" dirty="0"/>
              <a:t> </a:t>
            </a:r>
            <a:r>
              <a:rPr lang="en-US" sz="2800" b="1" dirty="0" err="1"/>
              <a:t>thốt</a:t>
            </a:r>
            <a:r>
              <a:rPr lang="en-US" sz="2800" b="1" dirty="0"/>
              <a:t> </a:t>
            </a:r>
            <a:r>
              <a:rPr lang="en-US" sz="2800" b="1" dirty="0" err="1"/>
              <a:t>lên</a:t>
            </a:r>
            <a:r>
              <a:rPr lang="en-US" sz="2800" b="1" dirty="0"/>
              <a:t> :” </a:t>
            </a:r>
            <a:r>
              <a:rPr lang="en-US" sz="2800" b="1" dirty="0" err="1"/>
              <a:t>Ôi</a:t>
            </a:r>
            <a:r>
              <a:rPr lang="en-US" sz="2800" b="1" dirty="0"/>
              <a:t>! </a:t>
            </a:r>
            <a:r>
              <a:rPr lang="en-US" sz="2800" b="1" dirty="0" err="1"/>
              <a:t>Kì</a:t>
            </a:r>
            <a:r>
              <a:rPr lang="en-US" sz="2800" b="1" dirty="0"/>
              <a:t> </a:t>
            </a:r>
            <a:r>
              <a:rPr lang="en-US" sz="2800" b="1" dirty="0" err="1"/>
              <a:t>lạ</a:t>
            </a:r>
            <a:r>
              <a:rPr lang="en-US" sz="2800" b="1" dirty="0"/>
              <a:t> </a:t>
            </a:r>
            <a:r>
              <a:rPr lang="en-US" sz="2800" b="1" dirty="0" err="1"/>
              <a:t>và</a:t>
            </a:r>
            <a:r>
              <a:rPr lang="en-US" sz="2800" b="1" dirty="0"/>
              <a:t> </a:t>
            </a:r>
            <a:r>
              <a:rPr lang="en-US" sz="2800" b="1" dirty="0" err="1"/>
              <a:t>thiêng</a:t>
            </a:r>
            <a:r>
              <a:rPr lang="en-US" sz="2800" b="1" dirty="0"/>
              <a:t> </a:t>
            </a:r>
            <a:r>
              <a:rPr lang="en-US" sz="2800" b="1" dirty="0" err="1"/>
              <a:t>liêng</a:t>
            </a:r>
            <a:r>
              <a:rPr lang="en-US" sz="2800" b="1" dirty="0"/>
              <a:t> - </a:t>
            </a:r>
            <a:r>
              <a:rPr lang="en-US" sz="2800" b="1" dirty="0" err="1"/>
              <a:t>bếp</a:t>
            </a:r>
            <a:r>
              <a:rPr lang="en-US" sz="2800" b="1" dirty="0"/>
              <a:t> </a:t>
            </a:r>
            <a:r>
              <a:rPr lang="en-US" sz="2800" b="1" dirty="0" err="1"/>
              <a:t>lửa</a:t>
            </a:r>
            <a:r>
              <a:rPr lang="en-US" sz="2800" b="1" dirty="0"/>
              <a:t>”.</a:t>
            </a:r>
            <a:r>
              <a:rPr lang="en-US" sz="2800" b="1" dirty="0" err="1"/>
              <a:t>Em</a:t>
            </a:r>
            <a:r>
              <a:rPr lang="en-US" sz="2800" b="1" dirty="0"/>
              <a:t> </a:t>
            </a:r>
            <a:r>
              <a:rPr lang="en-US" sz="2800" b="1" dirty="0" err="1"/>
              <a:t>hiểu</a:t>
            </a:r>
            <a:r>
              <a:rPr lang="en-US" sz="2800" b="1" dirty="0"/>
              <a:t> </a:t>
            </a:r>
            <a:r>
              <a:rPr lang="en-US" sz="2800" b="1" dirty="0" err="1"/>
              <a:t>như</a:t>
            </a:r>
            <a:r>
              <a:rPr lang="en-US" sz="2800" b="1" dirty="0"/>
              <a:t> </a:t>
            </a:r>
            <a:r>
              <a:rPr lang="en-US" sz="2800" b="1" dirty="0" err="1"/>
              <a:t>nào</a:t>
            </a:r>
            <a:r>
              <a:rPr lang="en-US" sz="2800" b="1" dirty="0"/>
              <a:t> </a:t>
            </a:r>
            <a:r>
              <a:rPr lang="en-US" sz="2800" b="1" dirty="0" err="1"/>
              <a:t>về</a:t>
            </a:r>
            <a:r>
              <a:rPr lang="en-US" sz="2800" b="1" dirty="0"/>
              <a:t> </a:t>
            </a:r>
            <a:r>
              <a:rPr lang="en-US" sz="2800" b="1" dirty="0" err="1"/>
              <a:t>điều</a:t>
            </a:r>
            <a:r>
              <a:rPr lang="en-US" sz="2800" b="1" dirty="0"/>
              <a:t> </a:t>
            </a:r>
            <a:r>
              <a:rPr lang="en-US" sz="2800" b="1" u="sng" dirty="0" err="1"/>
              <a:t>kì</a:t>
            </a:r>
            <a:r>
              <a:rPr lang="en-US" sz="2800" b="1" u="sng" dirty="0"/>
              <a:t> </a:t>
            </a:r>
            <a:r>
              <a:rPr lang="en-US" sz="2800" b="1" u="sng" dirty="0" err="1"/>
              <a:t>lạ</a:t>
            </a:r>
            <a:r>
              <a:rPr lang="en-US" sz="2800" b="1" u="sng" dirty="0"/>
              <a:t>  </a:t>
            </a:r>
            <a:r>
              <a:rPr lang="en-US" sz="2800" b="1" dirty="0" err="1"/>
              <a:t>và</a:t>
            </a:r>
            <a:r>
              <a:rPr lang="en-US" sz="2800" b="1" dirty="0"/>
              <a:t> </a:t>
            </a:r>
            <a:r>
              <a:rPr lang="en-US" sz="2800" b="1" u="sng" dirty="0" err="1"/>
              <a:t>thiêng</a:t>
            </a:r>
            <a:r>
              <a:rPr lang="en-US" sz="2800" b="1" u="sng" dirty="0"/>
              <a:t> </a:t>
            </a:r>
            <a:r>
              <a:rPr lang="en-US" sz="2800" b="1" u="sng" dirty="0" err="1"/>
              <a:t>liêng</a:t>
            </a:r>
            <a:r>
              <a:rPr lang="en-US" sz="2800" b="1" u="sng" dirty="0"/>
              <a:t>  </a:t>
            </a:r>
            <a:r>
              <a:rPr lang="en-US" sz="2800" b="1" dirty="0" err="1"/>
              <a:t>này</a:t>
            </a:r>
            <a:r>
              <a:rPr lang="en-US" sz="2800" b="1" dirty="0"/>
              <a:t> ?</a:t>
            </a:r>
            <a:endParaRPr lang="vi-VN" sz="2800" b="1" dirty="0"/>
          </a:p>
        </p:txBody>
      </p:sp>
    </p:spTree>
    <p:extLst>
      <p:ext uri="{BB962C8B-B14F-4D97-AF65-F5344CB8AC3E}">
        <p14:creationId xmlns:p14="http://schemas.microsoft.com/office/powerpoint/2010/main" val="231739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ACD40AB6-CA82-9241-9D57-59A2846F1F1B}"/>
              </a:ext>
            </a:extLst>
          </p:cNvPr>
          <p:cNvSpPr txBox="1"/>
          <p:nvPr/>
        </p:nvSpPr>
        <p:spPr>
          <a:xfrm>
            <a:off x="1393579" y="1131033"/>
            <a:ext cx="4919785" cy="369332"/>
          </a:xfrm>
          <a:prstGeom prst="rect">
            <a:avLst/>
          </a:prstGeom>
          <a:noFill/>
        </p:spPr>
        <p:txBody>
          <a:bodyPr wrap="square" rtlCol="0">
            <a:spAutoFit/>
          </a:bodyPr>
          <a:lstStyle/>
          <a:p>
            <a:pPr algn="l"/>
            <a:r>
              <a:rPr lang="en-US"/>
              <a:t>b, Suy ngẫm về bếp lửa</a:t>
            </a:r>
            <a:endParaRPr lang="vi-VN"/>
          </a:p>
        </p:txBody>
      </p:sp>
      <p:sp>
        <p:nvSpPr>
          <p:cNvPr id="5" name="Hộp Văn bản 4">
            <a:extLst>
              <a:ext uri="{FF2B5EF4-FFF2-40B4-BE49-F238E27FC236}">
                <a16:creationId xmlns:a16="http://schemas.microsoft.com/office/drawing/2014/main" id="{0B940088-AA8E-C240-92A2-A784BC468E0A}"/>
              </a:ext>
            </a:extLst>
          </p:cNvPr>
          <p:cNvSpPr txBox="1"/>
          <p:nvPr/>
        </p:nvSpPr>
        <p:spPr>
          <a:xfrm>
            <a:off x="1393579" y="1500365"/>
            <a:ext cx="3845169" cy="369332"/>
          </a:xfrm>
          <a:prstGeom prst="rect">
            <a:avLst/>
          </a:prstGeom>
          <a:noFill/>
        </p:spPr>
        <p:txBody>
          <a:bodyPr wrap="square" rtlCol="0">
            <a:spAutoFit/>
          </a:bodyPr>
          <a:lstStyle/>
          <a:p>
            <a:pPr algn="l"/>
            <a:r>
              <a:rPr lang="en-US" b="1" i="1"/>
              <a:t>“ Ôi kì lạ và thiêng liêng -bếp lửa”</a:t>
            </a:r>
            <a:endParaRPr lang="vi-VN" b="1" i="1"/>
          </a:p>
        </p:txBody>
      </p:sp>
      <p:sp>
        <p:nvSpPr>
          <p:cNvPr id="6" name="Hộp Văn bản 5">
            <a:extLst>
              <a:ext uri="{FF2B5EF4-FFF2-40B4-BE49-F238E27FC236}">
                <a16:creationId xmlns:a16="http://schemas.microsoft.com/office/drawing/2014/main" id="{15ACA195-5605-2949-8512-C32A3EF7786F}"/>
              </a:ext>
            </a:extLst>
          </p:cNvPr>
          <p:cNvSpPr txBox="1"/>
          <p:nvPr/>
        </p:nvSpPr>
        <p:spPr>
          <a:xfrm>
            <a:off x="1487363" y="1869696"/>
            <a:ext cx="6535618" cy="646331"/>
          </a:xfrm>
          <a:prstGeom prst="rect">
            <a:avLst/>
          </a:prstGeom>
          <a:noFill/>
        </p:spPr>
        <p:txBody>
          <a:bodyPr wrap="square" rtlCol="0">
            <a:spAutoFit/>
          </a:bodyPr>
          <a:lstStyle/>
          <a:p>
            <a:pPr algn="l"/>
            <a:r>
              <a:rPr lang="en-US"/>
              <a:t>+ Kì lạ:là không thể dập tắt được bếp lửa.Bếp lửa vẫn cháy lên trong mọi cảnh ngộ.</a:t>
            </a:r>
            <a:endParaRPr lang="vi-VN"/>
          </a:p>
        </p:txBody>
      </p:sp>
      <p:sp>
        <p:nvSpPr>
          <p:cNvPr id="7" name="Hộp Văn bản 6">
            <a:extLst>
              <a:ext uri="{FF2B5EF4-FFF2-40B4-BE49-F238E27FC236}">
                <a16:creationId xmlns:a16="http://schemas.microsoft.com/office/drawing/2014/main" id="{2DEACB6B-7541-554D-A60A-C41C27D6DED1}"/>
              </a:ext>
            </a:extLst>
          </p:cNvPr>
          <p:cNvSpPr txBox="1"/>
          <p:nvPr/>
        </p:nvSpPr>
        <p:spPr>
          <a:xfrm>
            <a:off x="1487363" y="2516027"/>
            <a:ext cx="6205906" cy="646331"/>
          </a:xfrm>
          <a:prstGeom prst="rect">
            <a:avLst/>
          </a:prstGeom>
          <a:noFill/>
        </p:spPr>
        <p:txBody>
          <a:bodyPr wrap="square" rtlCol="0">
            <a:spAutoFit/>
          </a:bodyPr>
          <a:lstStyle/>
          <a:p>
            <a:pPr algn="l"/>
            <a:r>
              <a:rPr lang="en-US" dirty="0"/>
              <a:t>+ </a:t>
            </a:r>
            <a:r>
              <a:rPr lang="en-US" dirty="0" err="1"/>
              <a:t>Thiêng</a:t>
            </a:r>
            <a:r>
              <a:rPr lang="en-US" dirty="0"/>
              <a:t> </a:t>
            </a:r>
            <a:r>
              <a:rPr lang="en-US" dirty="0" err="1"/>
              <a:t>liêng</a:t>
            </a:r>
            <a:r>
              <a:rPr lang="en-US" dirty="0"/>
              <a:t>: </a:t>
            </a:r>
            <a:r>
              <a:rPr lang="en-US" dirty="0" err="1"/>
              <a:t>Bếp</a:t>
            </a:r>
            <a:r>
              <a:rPr lang="en-US" dirty="0"/>
              <a:t> </a:t>
            </a:r>
            <a:r>
              <a:rPr lang="en-US" dirty="0" err="1"/>
              <a:t>lửa</a:t>
            </a:r>
            <a:r>
              <a:rPr lang="en-US" dirty="0"/>
              <a:t> </a:t>
            </a:r>
            <a:r>
              <a:rPr lang="en-US" dirty="0" err="1"/>
              <a:t>là</a:t>
            </a:r>
            <a:r>
              <a:rPr lang="en-US" dirty="0"/>
              <a:t> </a:t>
            </a:r>
            <a:r>
              <a:rPr lang="en-US" dirty="0" err="1"/>
              <a:t>tổ</a:t>
            </a:r>
            <a:r>
              <a:rPr lang="en-US" dirty="0"/>
              <a:t> </a:t>
            </a:r>
            <a:r>
              <a:rPr lang="en-US" dirty="0" err="1"/>
              <a:t>ấm,là</a:t>
            </a:r>
            <a:r>
              <a:rPr lang="en-US" dirty="0"/>
              <a:t> </a:t>
            </a:r>
            <a:r>
              <a:rPr lang="en-US" dirty="0" err="1"/>
              <a:t>cuội</a:t>
            </a:r>
            <a:r>
              <a:rPr lang="en-US" dirty="0"/>
              <a:t> </a:t>
            </a:r>
            <a:r>
              <a:rPr lang="en-US" dirty="0" err="1"/>
              <a:t>nguồn</a:t>
            </a:r>
            <a:r>
              <a:rPr lang="en-US" dirty="0"/>
              <a:t> </a:t>
            </a:r>
            <a:r>
              <a:rPr lang="en-US" dirty="0" err="1"/>
              <a:t>gia</a:t>
            </a:r>
            <a:r>
              <a:rPr lang="en-US" dirty="0"/>
              <a:t> </a:t>
            </a:r>
            <a:r>
              <a:rPr lang="en-US" dirty="0" err="1"/>
              <a:t>đình,là</a:t>
            </a:r>
            <a:r>
              <a:rPr lang="en-US" dirty="0"/>
              <a:t> </a:t>
            </a:r>
            <a:r>
              <a:rPr lang="en-US" dirty="0" err="1"/>
              <a:t>cuội</a:t>
            </a:r>
            <a:r>
              <a:rPr lang="en-US" dirty="0"/>
              <a:t> </a:t>
            </a:r>
            <a:r>
              <a:rPr lang="en-US" dirty="0" err="1"/>
              <a:t>nguồn</a:t>
            </a:r>
            <a:r>
              <a:rPr lang="en-US" dirty="0"/>
              <a:t> </a:t>
            </a:r>
            <a:r>
              <a:rPr lang="en-US" dirty="0" err="1"/>
              <a:t>quê</a:t>
            </a:r>
            <a:r>
              <a:rPr lang="en-US" dirty="0"/>
              <a:t> </a:t>
            </a:r>
            <a:r>
              <a:rPr lang="en-US" dirty="0" err="1"/>
              <a:t>hương</a:t>
            </a:r>
            <a:r>
              <a:rPr lang="en-US" dirty="0"/>
              <a:t> </a:t>
            </a:r>
            <a:r>
              <a:rPr lang="en-US" dirty="0" err="1"/>
              <a:t>đất</a:t>
            </a:r>
            <a:r>
              <a:rPr lang="en-US" dirty="0"/>
              <a:t> </a:t>
            </a:r>
            <a:r>
              <a:rPr lang="en-US" dirty="0" err="1"/>
              <a:t>nước</a:t>
            </a:r>
            <a:r>
              <a:rPr lang="en-US" dirty="0"/>
              <a:t>.</a:t>
            </a:r>
            <a:endParaRPr lang="vi-VN" dirty="0"/>
          </a:p>
        </p:txBody>
      </p:sp>
      <p:sp>
        <p:nvSpPr>
          <p:cNvPr id="2" name="TextBox 1">
            <a:extLst>
              <a:ext uri="{FF2B5EF4-FFF2-40B4-BE49-F238E27FC236}">
                <a16:creationId xmlns:a16="http://schemas.microsoft.com/office/drawing/2014/main" id="{014C3942-FA3A-4521-BBFD-2BD8B414CA8C}"/>
              </a:ext>
            </a:extLst>
          </p:cNvPr>
          <p:cNvSpPr txBox="1"/>
          <p:nvPr/>
        </p:nvSpPr>
        <p:spPr>
          <a:xfrm>
            <a:off x="1487363" y="3244334"/>
            <a:ext cx="1459149" cy="369332"/>
          </a:xfrm>
          <a:prstGeom prst="rect">
            <a:avLst/>
          </a:prstGeom>
          <a:noFill/>
        </p:spPr>
        <p:txBody>
          <a:bodyPr wrap="square" rtlCol="0">
            <a:spAutoFit/>
          </a:bodyPr>
          <a:lstStyle/>
          <a:p>
            <a:r>
              <a:rPr lang="en-US" dirty="0">
                <a:sym typeface="Wingdings" panose="05000000000000000000" pitchFamily="2" charset="2"/>
              </a:rPr>
              <a:t> </a:t>
            </a:r>
            <a:r>
              <a:rPr lang="en-US" dirty="0" err="1"/>
              <a:t>Đảo</a:t>
            </a:r>
            <a:r>
              <a:rPr lang="en-US" dirty="0"/>
              <a:t> </a:t>
            </a:r>
            <a:r>
              <a:rPr lang="en-US" dirty="0" err="1"/>
              <a:t>ngữ</a:t>
            </a:r>
            <a:endParaRPr lang="en-US" dirty="0"/>
          </a:p>
        </p:txBody>
      </p:sp>
    </p:spTree>
    <p:extLst>
      <p:ext uri="{BB962C8B-B14F-4D97-AF65-F5344CB8AC3E}">
        <p14:creationId xmlns:p14="http://schemas.microsoft.com/office/powerpoint/2010/main" val="233584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231906D-6D30-2543-B928-BC58E2409871}"/>
              </a:ext>
            </a:extLst>
          </p:cNvPr>
          <p:cNvSpPr>
            <a:spLocks noGrp="1"/>
          </p:cNvSpPr>
          <p:nvPr>
            <p:ph type="title"/>
          </p:nvPr>
        </p:nvSpPr>
        <p:spPr/>
        <p:txBody>
          <a:bodyPr/>
          <a:lstStyle/>
          <a:p>
            <a:endParaRPr lang="vi-VN"/>
          </a:p>
        </p:txBody>
      </p:sp>
      <p:pic>
        <p:nvPicPr>
          <p:cNvPr id="4" name="Hình ảnh 4">
            <a:extLst>
              <a:ext uri="{FF2B5EF4-FFF2-40B4-BE49-F238E27FC236}">
                <a16:creationId xmlns:a16="http://schemas.microsoft.com/office/drawing/2014/main" id="{E5DA4614-342C-494C-A2EB-3DDFC82256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7981" y="533402"/>
            <a:ext cx="10011019" cy="5657848"/>
          </a:xfrm>
        </p:spPr>
      </p:pic>
    </p:spTree>
    <p:extLst>
      <p:ext uri="{BB962C8B-B14F-4D97-AF65-F5344CB8AC3E}">
        <p14:creationId xmlns:p14="http://schemas.microsoft.com/office/powerpoint/2010/main" val="28565080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1">
            <a:extLst>
              <a:ext uri="{FF2B5EF4-FFF2-40B4-BE49-F238E27FC236}">
                <a16:creationId xmlns:a16="http://schemas.microsoft.com/office/drawing/2014/main" id="{F437CD7F-322A-C748-995C-3797211A21B6}"/>
              </a:ext>
            </a:extLst>
          </p:cNvPr>
          <p:cNvSpPr>
            <a:spLocks noGrp="1"/>
          </p:cNvSpPr>
          <p:nvPr>
            <p:ph type="title"/>
          </p:nvPr>
        </p:nvSpPr>
        <p:spPr>
          <a:xfrm>
            <a:off x="984250" y="313593"/>
            <a:ext cx="9906000" cy="1382156"/>
          </a:xfrm>
        </p:spPr>
        <p:txBody>
          <a:bodyPr/>
          <a:lstStyle/>
          <a:p>
            <a:r>
              <a:rPr lang="en-US"/>
              <a:t>                         BẾP LỬA</a:t>
            </a:r>
            <a:br>
              <a:rPr lang="en-US"/>
            </a:br>
            <a:r>
              <a:rPr lang="en-US"/>
              <a:t>                                      BẰNG VIỆT</a:t>
            </a:r>
            <a:endParaRPr lang="vi-VN"/>
          </a:p>
        </p:txBody>
      </p:sp>
      <p:sp>
        <p:nvSpPr>
          <p:cNvPr id="7" name="Hộp Văn bản 6">
            <a:extLst>
              <a:ext uri="{FF2B5EF4-FFF2-40B4-BE49-F238E27FC236}">
                <a16:creationId xmlns:a16="http://schemas.microsoft.com/office/drawing/2014/main" id="{15E3FC92-60D3-1840-A836-8C1505A3F079}"/>
              </a:ext>
            </a:extLst>
          </p:cNvPr>
          <p:cNvSpPr txBox="1"/>
          <p:nvPr/>
        </p:nvSpPr>
        <p:spPr>
          <a:xfrm>
            <a:off x="1540118" y="1600200"/>
            <a:ext cx="4223727" cy="400110"/>
          </a:xfrm>
          <a:prstGeom prst="rect">
            <a:avLst/>
          </a:prstGeom>
          <a:noFill/>
        </p:spPr>
        <p:txBody>
          <a:bodyPr wrap="square" rtlCol="0">
            <a:spAutoFit/>
          </a:bodyPr>
          <a:lstStyle/>
          <a:p>
            <a:pPr algn="l"/>
            <a:r>
              <a:rPr lang="en-US" sz="2000"/>
              <a:t>I,Tìm hiểu chung:</a:t>
            </a:r>
            <a:endParaRPr lang="vi-VN" sz="2000"/>
          </a:p>
        </p:txBody>
      </p:sp>
      <p:sp>
        <p:nvSpPr>
          <p:cNvPr id="8" name="Hộp Văn bản 7">
            <a:extLst>
              <a:ext uri="{FF2B5EF4-FFF2-40B4-BE49-F238E27FC236}">
                <a16:creationId xmlns:a16="http://schemas.microsoft.com/office/drawing/2014/main" id="{D351172D-AA1F-B645-BA4E-99A8B8665EAC}"/>
              </a:ext>
            </a:extLst>
          </p:cNvPr>
          <p:cNvSpPr txBox="1"/>
          <p:nvPr/>
        </p:nvSpPr>
        <p:spPr>
          <a:xfrm>
            <a:off x="1542560" y="2000310"/>
            <a:ext cx="1828800" cy="369332"/>
          </a:xfrm>
          <a:prstGeom prst="rect">
            <a:avLst/>
          </a:prstGeom>
          <a:noFill/>
        </p:spPr>
        <p:txBody>
          <a:bodyPr wrap="square" rtlCol="0">
            <a:spAutoFit/>
          </a:bodyPr>
          <a:lstStyle/>
          <a:p>
            <a:pPr algn="l"/>
            <a:r>
              <a:rPr lang="vi-VN"/>
              <a:t>II,Tìm hiểu chi tiết:</a:t>
            </a:r>
          </a:p>
        </p:txBody>
      </p:sp>
      <p:sp>
        <p:nvSpPr>
          <p:cNvPr id="9" name="Hộp Văn bản 8">
            <a:extLst>
              <a:ext uri="{FF2B5EF4-FFF2-40B4-BE49-F238E27FC236}">
                <a16:creationId xmlns:a16="http://schemas.microsoft.com/office/drawing/2014/main" id="{E5271109-E76A-7F40-91BF-2F3AD017BFCE}"/>
              </a:ext>
            </a:extLst>
          </p:cNvPr>
          <p:cNvSpPr txBox="1"/>
          <p:nvPr/>
        </p:nvSpPr>
        <p:spPr>
          <a:xfrm>
            <a:off x="1808773" y="2369642"/>
            <a:ext cx="5102958" cy="369332"/>
          </a:xfrm>
          <a:prstGeom prst="rect">
            <a:avLst/>
          </a:prstGeom>
          <a:noFill/>
        </p:spPr>
        <p:txBody>
          <a:bodyPr wrap="square" rtlCol="0">
            <a:spAutoFit/>
          </a:bodyPr>
          <a:lstStyle/>
          <a:p>
            <a:pPr algn="l"/>
            <a:r>
              <a:rPr lang="vi-VN"/>
              <a:t>1,Hình ảnh bếp lửa khơi nguồn  cảm xúc kỉ niệm về bà:</a:t>
            </a:r>
          </a:p>
        </p:txBody>
      </p:sp>
      <p:sp>
        <p:nvSpPr>
          <p:cNvPr id="11" name="Hộp Văn bản 10">
            <a:extLst>
              <a:ext uri="{FF2B5EF4-FFF2-40B4-BE49-F238E27FC236}">
                <a16:creationId xmlns:a16="http://schemas.microsoft.com/office/drawing/2014/main" id="{7FAA0D7E-FE57-AD44-AC86-C652ED87D1B9}"/>
              </a:ext>
            </a:extLst>
          </p:cNvPr>
          <p:cNvSpPr txBox="1"/>
          <p:nvPr/>
        </p:nvSpPr>
        <p:spPr>
          <a:xfrm>
            <a:off x="1808773" y="2797690"/>
            <a:ext cx="4699977" cy="369332"/>
          </a:xfrm>
          <a:prstGeom prst="rect">
            <a:avLst/>
          </a:prstGeom>
          <a:noFill/>
        </p:spPr>
        <p:txBody>
          <a:bodyPr wrap="square" rtlCol="0">
            <a:spAutoFit/>
          </a:bodyPr>
          <a:lstStyle/>
          <a:p>
            <a:pPr algn="l"/>
            <a:r>
              <a:rPr lang="vi-VN"/>
              <a:t>2,Những kỉ niệm tuổi thơ sống bên bà</a:t>
            </a:r>
          </a:p>
        </p:txBody>
      </p:sp>
      <p:sp>
        <p:nvSpPr>
          <p:cNvPr id="2" name="Hộp Văn bản 1">
            <a:extLst>
              <a:ext uri="{FF2B5EF4-FFF2-40B4-BE49-F238E27FC236}">
                <a16:creationId xmlns:a16="http://schemas.microsoft.com/office/drawing/2014/main" id="{E44124BB-D588-0A45-9BBE-4F5721E3DB7E}"/>
              </a:ext>
            </a:extLst>
          </p:cNvPr>
          <p:cNvSpPr txBox="1"/>
          <p:nvPr/>
        </p:nvSpPr>
        <p:spPr>
          <a:xfrm>
            <a:off x="1808774" y="3228201"/>
            <a:ext cx="4699976" cy="369332"/>
          </a:xfrm>
          <a:prstGeom prst="rect">
            <a:avLst/>
          </a:prstGeom>
          <a:noFill/>
        </p:spPr>
        <p:txBody>
          <a:bodyPr wrap="square" rtlCol="0">
            <a:spAutoFit/>
          </a:bodyPr>
          <a:lstStyle/>
          <a:p>
            <a:pPr algn="l"/>
            <a:r>
              <a:rPr lang="vi-VN"/>
              <a:t>3, Suy ngẫn về cuộc đời của bà và hình ảnh bếp lửa:</a:t>
            </a:r>
          </a:p>
        </p:txBody>
      </p:sp>
      <p:cxnSp>
        <p:nvCxnSpPr>
          <p:cNvPr id="4" name="Đường kết nối Mũi tên Thẳng 3">
            <a:extLst>
              <a:ext uri="{FF2B5EF4-FFF2-40B4-BE49-F238E27FC236}">
                <a16:creationId xmlns:a16="http://schemas.microsoft.com/office/drawing/2014/main" id="{4DD0BDF1-90E1-7A44-A32C-32F9E58BF69B}"/>
              </a:ext>
            </a:extLst>
          </p:cNvPr>
          <p:cNvCxnSpPr>
            <a:cxnSpLocks/>
          </p:cNvCxnSpPr>
          <p:nvPr/>
        </p:nvCxnSpPr>
        <p:spPr>
          <a:xfrm>
            <a:off x="6911731" y="3228201"/>
            <a:ext cx="0" cy="362979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6" name="Hộp Văn bản 5">
            <a:extLst>
              <a:ext uri="{FF2B5EF4-FFF2-40B4-BE49-F238E27FC236}">
                <a16:creationId xmlns:a16="http://schemas.microsoft.com/office/drawing/2014/main" id="{613F2C4F-6380-2946-AB21-6BFB9F9D3057}"/>
              </a:ext>
            </a:extLst>
          </p:cNvPr>
          <p:cNvSpPr txBox="1"/>
          <p:nvPr/>
        </p:nvSpPr>
        <p:spPr>
          <a:xfrm>
            <a:off x="1808773" y="3585198"/>
            <a:ext cx="5334978" cy="369332"/>
          </a:xfrm>
          <a:prstGeom prst="rect">
            <a:avLst/>
          </a:prstGeom>
          <a:noFill/>
        </p:spPr>
        <p:txBody>
          <a:bodyPr wrap="square" rtlCol="0">
            <a:spAutoFit/>
          </a:bodyPr>
          <a:lstStyle/>
          <a:p>
            <a:pPr algn="l"/>
            <a:r>
              <a:rPr lang="en-US"/>
              <a:t>4, Nỗi nhớ của cháu về bà và bếp lửa.</a:t>
            </a:r>
            <a:endParaRPr lang="vi-VN"/>
          </a:p>
        </p:txBody>
      </p:sp>
      <p:sp>
        <p:nvSpPr>
          <p:cNvPr id="10" name="Hộp Văn bản 9">
            <a:extLst>
              <a:ext uri="{FF2B5EF4-FFF2-40B4-BE49-F238E27FC236}">
                <a16:creationId xmlns:a16="http://schemas.microsoft.com/office/drawing/2014/main" id="{6BF60FBD-FE3F-C849-90BF-A89CDB97F06B}"/>
              </a:ext>
            </a:extLst>
          </p:cNvPr>
          <p:cNvSpPr txBox="1"/>
          <p:nvPr/>
        </p:nvSpPr>
        <p:spPr>
          <a:xfrm>
            <a:off x="1884238" y="3889759"/>
            <a:ext cx="1828800" cy="369332"/>
          </a:xfrm>
          <a:prstGeom prst="rect">
            <a:avLst/>
          </a:prstGeom>
          <a:noFill/>
        </p:spPr>
        <p:txBody>
          <a:bodyPr wrap="square" rtlCol="0">
            <a:spAutoFit/>
          </a:bodyPr>
          <a:lstStyle/>
          <a:p>
            <a:pPr algn="l"/>
            <a:r>
              <a:rPr lang="en-US"/>
              <a:t>- Điệp từ "trăm” </a:t>
            </a:r>
            <a:endParaRPr lang="vi-VN"/>
          </a:p>
        </p:txBody>
      </p:sp>
      <p:sp>
        <p:nvSpPr>
          <p:cNvPr id="12" name="Hộp Văn bản 11">
            <a:extLst>
              <a:ext uri="{FF2B5EF4-FFF2-40B4-BE49-F238E27FC236}">
                <a16:creationId xmlns:a16="http://schemas.microsoft.com/office/drawing/2014/main" id="{1188A39F-CE1A-3044-9B70-2BD029EA80AB}"/>
              </a:ext>
            </a:extLst>
          </p:cNvPr>
          <p:cNvSpPr txBox="1"/>
          <p:nvPr/>
        </p:nvSpPr>
        <p:spPr>
          <a:xfrm>
            <a:off x="1897915" y="4259091"/>
            <a:ext cx="5013805" cy="369332"/>
          </a:xfrm>
          <a:prstGeom prst="rect">
            <a:avLst/>
          </a:prstGeom>
          <a:noFill/>
        </p:spPr>
        <p:txBody>
          <a:bodyPr wrap="square" rtlCol="0">
            <a:spAutoFit/>
          </a:bodyPr>
          <a:lstStyle/>
          <a:p>
            <a:pPr algn="l"/>
            <a:r>
              <a:rPr lang="en-US"/>
              <a:t>=&gt; Khẳng định thế giới rộng lớn,nhiều điều mới mẻ.</a:t>
            </a:r>
            <a:endParaRPr lang="vi-VN"/>
          </a:p>
        </p:txBody>
      </p:sp>
      <p:sp>
        <p:nvSpPr>
          <p:cNvPr id="13" name="Hộp Văn bản 12">
            <a:extLst>
              <a:ext uri="{FF2B5EF4-FFF2-40B4-BE49-F238E27FC236}">
                <a16:creationId xmlns:a16="http://schemas.microsoft.com/office/drawing/2014/main" id="{F312A2DE-564C-834E-AC0B-70007278B4E9}"/>
              </a:ext>
            </a:extLst>
          </p:cNvPr>
          <p:cNvSpPr txBox="1"/>
          <p:nvPr/>
        </p:nvSpPr>
        <p:spPr>
          <a:xfrm>
            <a:off x="1897903" y="4572582"/>
            <a:ext cx="4781797" cy="646331"/>
          </a:xfrm>
          <a:prstGeom prst="rect">
            <a:avLst/>
          </a:prstGeom>
          <a:noFill/>
        </p:spPr>
        <p:txBody>
          <a:bodyPr wrap="square" rtlCol="0">
            <a:spAutoFit/>
          </a:bodyPr>
          <a:lstStyle/>
          <a:p>
            <a:pPr algn="l"/>
            <a:r>
              <a:rPr lang="en-US"/>
              <a:t>- Câu hỏi tu từ :” Sớm mai này bà đã nhóm bếp lên chưa?”</a:t>
            </a:r>
            <a:endParaRPr lang="vi-VN"/>
          </a:p>
        </p:txBody>
      </p:sp>
      <p:sp>
        <p:nvSpPr>
          <p:cNvPr id="19" name="Hộp Văn bản 18">
            <a:extLst>
              <a:ext uri="{FF2B5EF4-FFF2-40B4-BE49-F238E27FC236}">
                <a16:creationId xmlns:a16="http://schemas.microsoft.com/office/drawing/2014/main" id="{98172EFF-7C46-824F-821A-4F9723D91818}"/>
              </a:ext>
            </a:extLst>
          </p:cNvPr>
          <p:cNvSpPr txBox="1"/>
          <p:nvPr/>
        </p:nvSpPr>
        <p:spPr>
          <a:xfrm>
            <a:off x="1936979" y="5257800"/>
            <a:ext cx="4388581" cy="369332"/>
          </a:xfrm>
          <a:prstGeom prst="rect">
            <a:avLst/>
          </a:prstGeom>
          <a:noFill/>
        </p:spPr>
        <p:txBody>
          <a:bodyPr wrap="square" rtlCol="0">
            <a:spAutoFit/>
          </a:bodyPr>
          <a:lstStyle/>
          <a:p>
            <a:pPr algn="l"/>
            <a:r>
              <a:rPr lang="en-US"/>
              <a:t>-&gt; Không thể quên được bếp lửa và bà.</a:t>
            </a:r>
            <a:endParaRPr lang="vi-VN"/>
          </a:p>
        </p:txBody>
      </p:sp>
      <p:sp>
        <p:nvSpPr>
          <p:cNvPr id="21" name="Hộp Văn bản 20">
            <a:extLst>
              <a:ext uri="{FF2B5EF4-FFF2-40B4-BE49-F238E27FC236}">
                <a16:creationId xmlns:a16="http://schemas.microsoft.com/office/drawing/2014/main" id="{6600A0C4-ACF4-A842-87C8-4EC01B24420D}"/>
              </a:ext>
            </a:extLst>
          </p:cNvPr>
          <p:cNvSpPr txBox="1"/>
          <p:nvPr/>
        </p:nvSpPr>
        <p:spPr>
          <a:xfrm>
            <a:off x="7174267" y="3889759"/>
            <a:ext cx="4699972" cy="1477328"/>
          </a:xfrm>
          <a:prstGeom prst="rect">
            <a:avLst/>
          </a:prstGeom>
          <a:noFill/>
        </p:spPr>
        <p:txBody>
          <a:bodyPr wrap="square">
            <a:spAutoFit/>
          </a:bodyPr>
          <a:lstStyle/>
          <a:p>
            <a:r>
              <a:rPr lang="vi-VN" b="0" i="0">
                <a:solidFill>
                  <a:srgbClr val="333333"/>
                </a:solidFill>
                <a:effectLst/>
                <a:latin typeface="arial" panose="020B0604020202020204" pitchFamily="34" charset="0"/>
              </a:rPr>
              <a:t>Giờ cháu đã đi xa, có ngọn khói </a:t>
            </a:r>
            <a:r>
              <a:rPr lang="vi-VN" b="0" i="0">
                <a:solidFill>
                  <a:srgbClr val="FF0000"/>
                </a:solidFill>
                <a:effectLst/>
                <a:latin typeface="arial" panose="020B0604020202020204" pitchFamily="34" charset="0"/>
              </a:rPr>
              <a:t>trăm</a:t>
            </a:r>
            <a:r>
              <a:rPr lang="vi-VN" b="0" i="0">
                <a:solidFill>
                  <a:srgbClr val="333333"/>
                </a:solidFill>
                <a:effectLst/>
                <a:latin typeface="arial" panose="020B0604020202020204" pitchFamily="34" charset="0"/>
              </a:rPr>
              <a:t> tàu,</a:t>
            </a:r>
            <a:br>
              <a:rPr lang="vi-VN" b="0" i="0">
                <a:solidFill>
                  <a:srgbClr val="333333"/>
                </a:solidFill>
                <a:effectLst/>
                <a:latin typeface="arial" panose="020B0604020202020204" pitchFamily="34" charset="0"/>
              </a:rPr>
            </a:br>
            <a:r>
              <a:rPr lang="vi-VN" b="0" i="0">
                <a:solidFill>
                  <a:srgbClr val="333333"/>
                </a:solidFill>
                <a:effectLst/>
                <a:latin typeface="arial" panose="020B0604020202020204" pitchFamily="34" charset="0"/>
              </a:rPr>
              <a:t>Có lửa </a:t>
            </a:r>
            <a:r>
              <a:rPr lang="vi-VN" b="0" i="0">
                <a:solidFill>
                  <a:srgbClr val="FF0000"/>
                </a:solidFill>
                <a:effectLst/>
                <a:latin typeface="arial" panose="020B0604020202020204" pitchFamily="34" charset="0"/>
              </a:rPr>
              <a:t>trăm</a:t>
            </a:r>
            <a:r>
              <a:rPr lang="vi-VN" b="0" i="0">
                <a:solidFill>
                  <a:srgbClr val="333333"/>
                </a:solidFill>
                <a:effectLst/>
                <a:latin typeface="arial" panose="020B0604020202020204" pitchFamily="34" charset="0"/>
              </a:rPr>
              <a:t> nhà, niềm vui </a:t>
            </a:r>
            <a:r>
              <a:rPr lang="vi-VN" b="0" i="0">
                <a:solidFill>
                  <a:srgbClr val="FF0000"/>
                </a:solidFill>
                <a:effectLst/>
                <a:latin typeface="arial" panose="020B0604020202020204" pitchFamily="34" charset="0"/>
              </a:rPr>
              <a:t>trăm</a:t>
            </a:r>
            <a:r>
              <a:rPr lang="vi-VN" b="0" i="0">
                <a:solidFill>
                  <a:srgbClr val="333333"/>
                </a:solidFill>
                <a:effectLst/>
                <a:latin typeface="arial" panose="020B0604020202020204" pitchFamily="34" charset="0"/>
              </a:rPr>
              <a:t> ngả,</a:t>
            </a:r>
            <a:br>
              <a:rPr lang="vi-VN" b="0" i="0">
                <a:solidFill>
                  <a:srgbClr val="333333"/>
                </a:solidFill>
                <a:effectLst/>
                <a:latin typeface="arial" panose="020B0604020202020204" pitchFamily="34" charset="0"/>
              </a:rPr>
            </a:br>
            <a:r>
              <a:rPr lang="vi-VN" b="0" i="0">
                <a:solidFill>
                  <a:srgbClr val="333333"/>
                </a:solidFill>
                <a:effectLst/>
                <a:latin typeface="arial" panose="020B0604020202020204" pitchFamily="34" charset="0"/>
              </a:rPr>
              <a:t>Nhưng vẫn chẳng bao giờ quên nhắc nhở:</a:t>
            </a:r>
            <a:br>
              <a:rPr lang="vi-VN" b="0" i="0">
                <a:solidFill>
                  <a:srgbClr val="333333"/>
                </a:solidFill>
                <a:effectLst/>
                <a:latin typeface="arial" panose="020B0604020202020204" pitchFamily="34" charset="0"/>
              </a:rPr>
            </a:br>
            <a:r>
              <a:rPr lang="vi-VN" b="0" i="0">
                <a:solidFill>
                  <a:srgbClr val="333333"/>
                </a:solidFill>
                <a:effectLst/>
                <a:latin typeface="arial" panose="020B0604020202020204" pitchFamily="34" charset="0"/>
              </a:rPr>
              <a:t>- Sớm mai này bà nhóm bếp lên chưa?...</a:t>
            </a:r>
            <a:br>
              <a:rPr lang="vi-VN" b="0" i="0">
                <a:solidFill>
                  <a:srgbClr val="333333"/>
                </a:solidFill>
                <a:effectLst/>
                <a:latin typeface="arial" panose="020B0604020202020204" pitchFamily="34" charset="0"/>
              </a:rPr>
            </a:br>
            <a:endParaRPr lang="vi-VN"/>
          </a:p>
        </p:txBody>
      </p:sp>
      <p:sp>
        <p:nvSpPr>
          <p:cNvPr id="23" name="Hộp Văn bản 22">
            <a:extLst>
              <a:ext uri="{FF2B5EF4-FFF2-40B4-BE49-F238E27FC236}">
                <a16:creationId xmlns:a16="http://schemas.microsoft.com/office/drawing/2014/main" id="{80384FB8-B6CA-FF4E-BB07-B035A5520DAF}"/>
              </a:ext>
            </a:extLst>
          </p:cNvPr>
          <p:cNvSpPr txBox="1"/>
          <p:nvPr/>
        </p:nvSpPr>
        <p:spPr>
          <a:xfrm>
            <a:off x="7178201" y="4711081"/>
            <a:ext cx="5013799" cy="369332"/>
          </a:xfrm>
          <a:prstGeom prst="rect">
            <a:avLst/>
          </a:prstGeom>
          <a:noFill/>
        </p:spPr>
        <p:txBody>
          <a:bodyPr wrap="square">
            <a:spAutoFit/>
          </a:bodyPr>
          <a:lstStyle/>
          <a:p>
            <a:r>
              <a:rPr lang="vi-VN" b="0" i="0">
                <a:solidFill>
                  <a:srgbClr val="FF0000"/>
                </a:solidFill>
                <a:effectLst/>
                <a:latin typeface="arial" panose="020B0604020202020204" pitchFamily="34" charset="0"/>
              </a:rPr>
              <a:t>- Sớm mai này bà nhóm bếp lên chưa?...</a:t>
            </a:r>
            <a:endParaRPr lang="vi-VN">
              <a:solidFill>
                <a:srgbClr val="FF0000"/>
              </a:solidFill>
            </a:endParaRPr>
          </a:p>
        </p:txBody>
      </p:sp>
      <p:sp>
        <p:nvSpPr>
          <p:cNvPr id="3" name="TextBox 2">
            <a:extLst>
              <a:ext uri="{FF2B5EF4-FFF2-40B4-BE49-F238E27FC236}">
                <a16:creationId xmlns:a16="http://schemas.microsoft.com/office/drawing/2014/main" id="{8B97D53B-3213-4524-89A7-6596CDE21133}"/>
              </a:ext>
            </a:extLst>
          </p:cNvPr>
          <p:cNvSpPr txBox="1"/>
          <p:nvPr/>
        </p:nvSpPr>
        <p:spPr>
          <a:xfrm>
            <a:off x="1936978" y="5778230"/>
            <a:ext cx="3510509" cy="369332"/>
          </a:xfrm>
          <a:prstGeom prst="rect">
            <a:avLst/>
          </a:prstGeom>
          <a:noFill/>
        </p:spPr>
        <p:txBody>
          <a:bodyPr wrap="square" rtlCol="0">
            <a:spAutoFit/>
          </a:bodyPr>
          <a:lstStyle/>
          <a:p>
            <a:r>
              <a:rPr lang="en-US" dirty="0">
                <a:sym typeface="Wingdings" panose="05000000000000000000" pitchFamily="2" charset="2"/>
              </a:rPr>
              <a:t> </a:t>
            </a:r>
            <a:r>
              <a:rPr lang="en-US" dirty="0" err="1">
                <a:sym typeface="Wingdings" panose="05000000000000000000" pitchFamily="2" charset="2"/>
              </a:rPr>
              <a:t>Sống</a:t>
            </a:r>
            <a:r>
              <a:rPr lang="en-US" dirty="0">
                <a:sym typeface="Wingdings" panose="05000000000000000000" pitchFamily="2" charset="2"/>
              </a:rPr>
              <a:t> </a:t>
            </a:r>
            <a:r>
              <a:rPr lang="en-US" dirty="0" err="1">
                <a:sym typeface="Wingdings" panose="05000000000000000000" pitchFamily="2" charset="2"/>
              </a:rPr>
              <a:t>ân</a:t>
            </a:r>
            <a:r>
              <a:rPr lang="en-US" dirty="0">
                <a:sym typeface="Wingdings" panose="05000000000000000000" pitchFamily="2" charset="2"/>
              </a:rPr>
              <a:t> </a:t>
            </a:r>
            <a:r>
              <a:rPr lang="en-US" dirty="0" err="1">
                <a:sym typeface="Wingdings" panose="05000000000000000000" pitchFamily="2" charset="2"/>
              </a:rPr>
              <a:t>nghĩa</a:t>
            </a:r>
            <a:r>
              <a:rPr lang="en-US" dirty="0">
                <a:sym typeface="Wingdings" panose="05000000000000000000" pitchFamily="2" charset="2"/>
              </a:rPr>
              <a:t> </a:t>
            </a:r>
            <a:r>
              <a:rPr lang="en-US" dirty="0" err="1">
                <a:sym typeface="Wingdings" panose="05000000000000000000" pitchFamily="2" charset="2"/>
              </a:rPr>
              <a:t>thủy</a:t>
            </a:r>
            <a:r>
              <a:rPr lang="en-US" dirty="0">
                <a:sym typeface="Wingdings" panose="05000000000000000000" pitchFamily="2" charset="2"/>
              </a:rPr>
              <a:t> </a:t>
            </a:r>
            <a:r>
              <a:rPr lang="en-US" dirty="0" err="1">
                <a:sym typeface="Wingdings" panose="05000000000000000000" pitchFamily="2" charset="2"/>
              </a:rPr>
              <a:t>chung</a:t>
            </a:r>
            <a:endParaRPr lang="en-US" dirty="0"/>
          </a:p>
        </p:txBody>
      </p:sp>
    </p:spTree>
    <p:extLst>
      <p:ext uri="{BB962C8B-B14F-4D97-AF65-F5344CB8AC3E}">
        <p14:creationId xmlns:p14="http://schemas.microsoft.com/office/powerpoint/2010/main" val="375237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heel(1)">
                                      <p:cBhvr>
                                        <p:cTn id="18" dur="2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3" grpId="0"/>
      <p:bldP spid="19" grpId="0"/>
      <p:bldP spid="21" grpId="0"/>
      <p:bldP spid="2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1">
            <a:extLst>
              <a:ext uri="{FF2B5EF4-FFF2-40B4-BE49-F238E27FC236}">
                <a16:creationId xmlns:a16="http://schemas.microsoft.com/office/drawing/2014/main" id="{F437CD7F-322A-C748-995C-3797211A21B6}"/>
              </a:ext>
            </a:extLst>
          </p:cNvPr>
          <p:cNvSpPr>
            <a:spLocks noGrp="1"/>
          </p:cNvSpPr>
          <p:nvPr>
            <p:ph type="title"/>
          </p:nvPr>
        </p:nvSpPr>
        <p:spPr>
          <a:xfrm>
            <a:off x="984250" y="313593"/>
            <a:ext cx="9906000" cy="1382156"/>
          </a:xfrm>
        </p:spPr>
        <p:txBody>
          <a:bodyPr/>
          <a:lstStyle/>
          <a:p>
            <a:r>
              <a:rPr lang="en-US"/>
              <a:t>                         BẾP LỬA</a:t>
            </a:r>
            <a:br>
              <a:rPr lang="en-US"/>
            </a:br>
            <a:r>
              <a:rPr lang="en-US"/>
              <a:t>                                      BẰNG VIỆT</a:t>
            </a:r>
            <a:endParaRPr lang="vi-VN"/>
          </a:p>
        </p:txBody>
      </p:sp>
      <p:sp>
        <p:nvSpPr>
          <p:cNvPr id="7" name="Hộp Văn bản 6">
            <a:extLst>
              <a:ext uri="{FF2B5EF4-FFF2-40B4-BE49-F238E27FC236}">
                <a16:creationId xmlns:a16="http://schemas.microsoft.com/office/drawing/2014/main" id="{15E3FC92-60D3-1840-A836-8C1505A3F079}"/>
              </a:ext>
            </a:extLst>
          </p:cNvPr>
          <p:cNvSpPr txBox="1"/>
          <p:nvPr/>
        </p:nvSpPr>
        <p:spPr>
          <a:xfrm>
            <a:off x="1540118" y="1600200"/>
            <a:ext cx="4223727" cy="400110"/>
          </a:xfrm>
          <a:prstGeom prst="rect">
            <a:avLst/>
          </a:prstGeom>
          <a:noFill/>
        </p:spPr>
        <p:txBody>
          <a:bodyPr wrap="square" rtlCol="0">
            <a:spAutoFit/>
          </a:bodyPr>
          <a:lstStyle/>
          <a:p>
            <a:pPr algn="l"/>
            <a:r>
              <a:rPr lang="en-US" sz="2000"/>
              <a:t>I,Tìm hiểu chung:</a:t>
            </a:r>
            <a:endParaRPr lang="vi-VN" sz="2000"/>
          </a:p>
        </p:txBody>
      </p:sp>
      <p:sp>
        <p:nvSpPr>
          <p:cNvPr id="8" name="Hộp Văn bản 7">
            <a:extLst>
              <a:ext uri="{FF2B5EF4-FFF2-40B4-BE49-F238E27FC236}">
                <a16:creationId xmlns:a16="http://schemas.microsoft.com/office/drawing/2014/main" id="{D351172D-AA1F-B645-BA4E-99A8B8665EAC}"/>
              </a:ext>
            </a:extLst>
          </p:cNvPr>
          <p:cNvSpPr txBox="1"/>
          <p:nvPr/>
        </p:nvSpPr>
        <p:spPr>
          <a:xfrm>
            <a:off x="1542560" y="2000310"/>
            <a:ext cx="1828800" cy="369332"/>
          </a:xfrm>
          <a:prstGeom prst="rect">
            <a:avLst/>
          </a:prstGeom>
          <a:noFill/>
        </p:spPr>
        <p:txBody>
          <a:bodyPr wrap="square" rtlCol="0">
            <a:spAutoFit/>
          </a:bodyPr>
          <a:lstStyle/>
          <a:p>
            <a:pPr algn="l"/>
            <a:r>
              <a:rPr lang="vi-VN"/>
              <a:t>II,Tìm hiểu chi tiết:</a:t>
            </a:r>
          </a:p>
        </p:txBody>
      </p:sp>
      <p:sp>
        <p:nvSpPr>
          <p:cNvPr id="11" name="Hộp Văn bản 10">
            <a:extLst>
              <a:ext uri="{FF2B5EF4-FFF2-40B4-BE49-F238E27FC236}">
                <a16:creationId xmlns:a16="http://schemas.microsoft.com/office/drawing/2014/main" id="{554D4CCE-E5D6-9F43-A17B-46FEBA43179E}"/>
              </a:ext>
            </a:extLst>
          </p:cNvPr>
          <p:cNvSpPr txBox="1"/>
          <p:nvPr/>
        </p:nvSpPr>
        <p:spPr>
          <a:xfrm>
            <a:off x="1542560" y="2369642"/>
            <a:ext cx="1828800" cy="369332"/>
          </a:xfrm>
          <a:prstGeom prst="rect">
            <a:avLst/>
          </a:prstGeom>
          <a:noFill/>
        </p:spPr>
        <p:txBody>
          <a:bodyPr wrap="square" rtlCol="0">
            <a:spAutoFit/>
          </a:bodyPr>
          <a:lstStyle/>
          <a:p>
            <a:pPr algn="l"/>
            <a:r>
              <a:rPr lang="en-US"/>
              <a:t>III,Tổng kết:</a:t>
            </a:r>
            <a:endParaRPr lang="vi-VN"/>
          </a:p>
        </p:txBody>
      </p:sp>
      <p:sp>
        <p:nvSpPr>
          <p:cNvPr id="13" name="Hộp Văn bản 12">
            <a:extLst>
              <a:ext uri="{FF2B5EF4-FFF2-40B4-BE49-F238E27FC236}">
                <a16:creationId xmlns:a16="http://schemas.microsoft.com/office/drawing/2014/main" id="{FBE3A3B3-28E4-6D44-9BDD-F374829F5A3E}"/>
              </a:ext>
            </a:extLst>
          </p:cNvPr>
          <p:cNvSpPr txBox="1"/>
          <p:nvPr/>
        </p:nvSpPr>
        <p:spPr>
          <a:xfrm>
            <a:off x="1540118" y="3108306"/>
            <a:ext cx="6130192" cy="1631216"/>
          </a:xfrm>
          <a:prstGeom prst="rect">
            <a:avLst/>
          </a:prstGeom>
          <a:noFill/>
        </p:spPr>
        <p:txBody>
          <a:bodyPr wrap="square">
            <a:spAutoFit/>
          </a:bodyPr>
          <a:lstStyle/>
          <a:p>
            <a:pPr algn="just" latinLnBrk="0"/>
            <a:r>
              <a:rPr lang="vi-VN" b="0" i="0">
                <a:solidFill>
                  <a:srgbClr val="333333"/>
                </a:solidFill>
                <a:effectLst/>
                <a:latin typeface="OpenSans"/>
              </a:rPr>
              <a:t>-</a:t>
            </a:r>
            <a:r>
              <a:rPr lang="vi-VN" sz="2000" b="0" i="0">
                <a:solidFill>
                  <a:srgbClr val="333333"/>
                </a:solidFill>
                <a:effectLst/>
                <a:latin typeface="OpenSans"/>
              </a:rPr>
              <a:t> Bài thơ đã kết hợp nhuần nhuyễn giữa biểu cảm với miêu tả, tự sự và bình luận.</a:t>
            </a:r>
          </a:p>
          <a:p>
            <a:pPr algn="just" latinLnBrk="0"/>
            <a:r>
              <a:rPr lang="vi-VN" sz="2000" b="0" i="0">
                <a:solidFill>
                  <a:srgbClr val="333333"/>
                </a:solidFill>
                <a:effectLst/>
                <a:latin typeface="OpenSans"/>
              </a:rPr>
              <a:t>- Thành công của bài thơ còn ở sự sáng tạo hình ảnh bếp lửa gắn liền với hình ảnh người bà, làm điểm tựa khơi gợi mọi kỉ niệm, cảm xúc và suy nghĩ về bà và tình bà cháu</a:t>
            </a:r>
          </a:p>
        </p:txBody>
      </p:sp>
      <p:sp>
        <p:nvSpPr>
          <p:cNvPr id="14" name="Hộp Văn bản 13">
            <a:extLst>
              <a:ext uri="{FF2B5EF4-FFF2-40B4-BE49-F238E27FC236}">
                <a16:creationId xmlns:a16="http://schemas.microsoft.com/office/drawing/2014/main" id="{717E54B7-E2C3-C941-9F3F-642277977D65}"/>
              </a:ext>
            </a:extLst>
          </p:cNvPr>
          <p:cNvSpPr txBox="1"/>
          <p:nvPr/>
        </p:nvSpPr>
        <p:spPr>
          <a:xfrm>
            <a:off x="1540117" y="2803745"/>
            <a:ext cx="2135555" cy="369332"/>
          </a:xfrm>
          <a:prstGeom prst="rect">
            <a:avLst/>
          </a:prstGeom>
          <a:noFill/>
        </p:spPr>
        <p:txBody>
          <a:bodyPr wrap="square" rtlCol="0">
            <a:spAutoFit/>
          </a:bodyPr>
          <a:lstStyle/>
          <a:p>
            <a:pPr algn="l"/>
            <a:r>
              <a:rPr lang="en-US"/>
              <a:t>1,Nghệ thuật:</a:t>
            </a:r>
            <a:endParaRPr lang="vi-VN"/>
          </a:p>
        </p:txBody>
      </p:sp>
      <p:sp>
        <p:nvSpPr>
          <p:cNvPr id="15" name="Hộp Văn bản 14">
            <a:extLst>
              <a:ext uri="{FF2B5EF4-FFF2-40B4-BE49-F238E27FC236}">
                <a16:creationId xmlns:a16="http://schemas.microsoft.com/office/drawing/2014/main" id="{605EA1AE-7DC9-2D45-824C-73788B0CB7A3}"/>
              </a:ext>
            </a:extLst>
          </p:cNvPr>
          <p:cNvSpPr txBox="1"/>
          <p:nvPr/>
        </p:nvSpPr>
        <p:spPr>
          <a:xfrm>
            <a:off x="1693494" y="4739522"/>
            <a:ext cx="1828800" cy="369332"/>
          </a:xfrm>
          <a:prstGeom prst="rect">
            <a:avLst/>
          </a:prstGeom>
          <a:noFill/>
        </p:spPr>
        <p:txBody>
          <a:bodyPr wrap="square" rtlCol="0">
            <a:spAutoFit/>
          </a:bodyPr>
          <a:lstStyle/>
          <a:p>
            <a:pPr algn="l"/>
            <a:r>
              <a:rPr lang="en-US"/>
              <a:t>2 ,Nội dung :SGK</a:t>
            </a:r>
            <a:endParaRPr lang="vi-VN"/>
          </a:p>
        </p:txBody>
      </p:sp>
    </p:spTree>
    <p:extLst>
      <p:ext uri="{BB962C8B-B14F-4D97-AF65-F5344CB8AC3E}">
        <p14:creationId xmlns:p14="http://schemas.microsoft.com/office/powerpoint/2010/main" val="123724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1)">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9C462A1E-0656-9F42-9FD1-4B4F6C84B77A}"/>
              </a:ext>
            </a:extLst>
          </p:cNvPr>
          <p:cNvSpPr txBox="1"/>
          <p:nvPr/>
        </p:nvSpPr>
        <p:spPr>
          <a:xfrm>
            <a:off x="1241316" y="102418"/>
            <a:ext cx="4684346" cy="6463308"/>
          </a:xfrm>
          <a:prstGeom prst="rect">
            <a:avLst/>
          </a:prstGeom>
          <a:noFill/>
        </p:spPr>
        <p:txBody>
          <a:bodyPr wrap="square">
            <a:spAutoFit/>
          </a:bodyPr>
          <a:lstStyle/>
          <a:p>
            <a:r>
              <a:rPr lang="vi-VN" b="0" i="0" dirty="0">
                <a:solidFill>
                  <a:srgbClr val="333333"/>
                </a:solidFill>
                <a:effectLst/>
                <a:latin typeface="arial" panose="020B0604020202020204" pitchFamily="34" charset="0"/>
              </a:rPr>
              <a:t> Một bếp lửa chờn vờn sương sớm,</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Một bếp lửa ấp iu nồng đượm</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Cháu thương bà biết mấy nắng mưa.</a:t>
            </a:r>
            <a:br>
              <a:rPr lang="vi-VN" b="0" i="0" dirty="0">
                <a:solidFill>
                  <a:srgbClr val="333333"/>
                </a:solidFill>
                <a:effectLst/>
                <a:latin typeface="arial" panose="020B0604020202020204" pitchFamily="34" charset="0"/>
              </a:rPr>
            </a:b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Lên bốn tuổi cháu đã quen mùi khói,</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Năm ấy là năm đói mòn đói mỏi</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Bố đi đánh xe khô rạc ngựa gầy.</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Chỉ nhớ khói hun nhèm mắt cháu</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Nghĩ lại đến giờ sống mũi còn cay !</a:t>
            </a:r>
            <a:br>
              <a:rPr lang="vi-VN" b="0" i="0" dirty="0">
                <a:solidFill>
                  <a:srgbClr val="333333"/>
                </a:solidFill>
                <a:effectLst/>
                <a:latin typeface="arial" panose="020B0604020202020204" pitchFamily="34" charset="0"/>
              </a:rPr>
            </a:b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Tám năm ròng cháu cùng bà nhóm lửa</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Tu hú kêu trên những cánh đồng xa.</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Khi tu hú kêu, bà còn nhớ không bà</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Bà hay kể chuyện những ngày ở Huế,</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Tiếng tu hú sao mà tha thiết thế !</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Mẹ cùng cha công tác bận không về</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Cháu ở cùng bà, bà bảo cháu nghe,</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Bà dạy cháu làm, bà chăm cháu học,</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Nhóm bếp lửa nghĩ thương bà khó nhọc,</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Tu hú ơi !chẳng đến ở cùng bà,</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Kêu chi hoài trên những cánh đồng xa?</a:t>
            </a:r>
            <a:br>
              <a:rPr lang="vi-VN" b="0" i="0" dirty="0">
                <a:solidFill>
                  <a:srgbClr val="333333"/>
                </a:solidFill>
                <a:effectLst/>
                <a:latin typeface="arial" panose="020B0604020202020204" pitchFamily="34" charset="0"/>
              </a:rPr>
            </a:br>
            <a:br>
              <a:rPr lang="vi-VN" b="0" i="0" dirty="0">
                <a:solidFill>
                  <a:srgbClr val="333333"/>
                </a:solidFill>
                <a:effectLst/>
                <a:latin typeface="arial" panose="020B0604020202020204" pitchFamily="34" charset="0"/>
              </a:rPr>
            </a:br>
            <a:endParaRPr lang="vi-VN" dirty="0"/>
          </a:p>
        </p:txBody>
      </p:sp>
      <p:sp>
        <p:nvSpPr>
          <p:cNvPr id="7" name="Hộp Văn bản 6">
            <a:extLst>
              <a:ext uri="{FF2B5EF4-FFF2-40B4-BE49-F238E27FC236}">
                <a16:creationId xmlns:a16="http://schemas.microsoft.com/office/drawing/2014/main" id="{E6B78E39-46DF-0843-88C7-AEBF72AA79CA}"/>
              </a:ext>
            </a:extLst>
          </p:cNvPr>
          <p:cNvSpPr txBox="1"/>
          <p:nvPr/>
        </p:nvSpPr>
        <p:spPr>
          <a:xfrm>
            <a:off x="5925662" y="-9728"/>
            <a:ext cx="5727212" cy="7294305"/>
          </a:xfrm>
          <a:prstGeom prst="rect">
            <a:avLst/>
          </a:prstGeom>
          <a:noFill/>
        </p:spPr>
        <p:txBody>
          <a:bodyPr wrap="square">
            <a:spAutoFit/>
          </a:bodyPr>
          <a:lstStyle/>
          <a:p>
            <a:r>
              <a:rPr lang="vi-VN" b="0" i="0" dirty="0">
                <a:solidFill>
                  <a:srgbClr val="333333"/>
                </a:solidFill>
                <a:effectLst/>
                <a:latin typeface="arial" panose="020B0604020202020204" pitchFamily="34" charset="0"/>
              </a:rPr>
              <a:t>Năm giặc đốt làng cháy tàn cháy rụi,</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Hàng xóm bốn bên trở về lầm lụi</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Đỡ đần bà dựng lại túp lều tranh.</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Vẫn vững lòng, bà dặn cháu đinh ninh:</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“Bố ở chiến khu, bố còn việc bố,</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Mày có viết thư chớ kể này kể nọ,</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Cứ bảo nhà vẫn được bình yên !”.</a:t>
            </a:r>
            <a:br>
              <a:rPr lang="vi-VN" b="0" i="0" dirty="0">
                <a:solidFill>
                  <a:srgbClr val="333333"/>
                </a:solidFill>
                <a:effectLst/>
                <a:latin typeface="arial" panose="020B0604020202020204" pitchFamily="34" charset="0"/>
              </a:rPr>
            </a:b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Rồi sớm rồi chiều lại bếp lửa bà nhen</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Một ngọn lửa lòng bà luôn ủ sẵn,</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Một ngọn lửa chứa niềm tin dai dẳng</a:t>
            </a:r>
            <a:r>
              <a:rPr lang="vi-VN" dirty="0">
                <a:solidFill>
                  <a:srgbClr val="333333"/>
                </a:solidFill>
                <a:latin typeface="arial" panose="020B0604020202020204" pitchFamily="34" charset="0"/>
              </a:rPr>
              <a:t>...</a:t>
            </a:r>
            <a:endParaRPr lang="en-US" dirty="0">
              <a:solidFill>
                <a:srgbClr val="333333"/>
              </a:solidFill>
              <a:latin typeface="arial" panose="020B0604020202020204" pitchFamily="34" charset="0"/>
            </a:endParaRPr>
          </a:p>
          <a:p>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Lận đận đời bà biết mấy nắng mưa</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Mấy chục năm rồi, đến tận bây giờ,</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Bà vẫn giữ thói quen dậy sớm</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Nhóm bếp lửa ấp iu nồng đượm</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Nhóm niềm yêu thương, khoai sắn ngọt bùi</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Nhóm nồi xôi gạo mới sẻ chung vui,</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Nhóm dậy cả những tâm tình tuổi nhỏ</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Ôi kì lạ và thiêng liêng – bếp lửa!</a:t>
            </a:r>
            <a:endParaRPr lang="en-US" b="0" i="0" dirty="0">
              <a:solidFill>
                <a:srgbClr val="333333"/>
              </a:solidFill>
              <a:effectLst/>
              <a:latin typeface="arial" panose="020B0604020202020204" pitchFamily="34" charset="0"/>
            </a:endParaRPr>
          </a:p>
          <a:p>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Giờ cháu đã đi xa, có ngọn khói trăm tàu,</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Có lửa trăm nhà, niềm vui trăm ngả,</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Nhưng vẫn chẳng bao giờ quên nhắc nhở:</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 Sớm mai này bà nhóm bếp lên chưa?...</a:t>
            </a:r>
            <a:br>
              <a:rPr lang="vi-VN" b="0" i="0" dirty="0">
                <a:solidFill>
                  <a:srgbClr val="333333"/>
                </a:solidFill>
                <a:effectLst/>
                <a:latin typeface="arial" panose="020B0604020202020204" pitchFamily="34" charset="0"/>
              </a:rPr>
            </a:br>
            <a:r>
              <a:rPr lang="vi-VN" b="0" i="0" dirty="0">
                <a:solidFill>
                  <a:srgbClr val="333333"/>
                </a:solidFill>
                <a:effectLst/>
                <a:latin typeface="arial" panose="020B0604020202020204" pitchFamily="34" charset="0"/>
              </a:rPr>
              <a:t>.</a:t>
            </a:r>
            <a:endParaRPr lang="vi-VN" dirty="0"/>
          </a:p>
        </p:txBody>
      </p:sp>
    </p:spTree>
    <p:extLst>
      <p:ext uri="{BB962C8B-B14F-4D97-AF65-F5344CB8AC3E}">
        <p14:creationId xmlns:p14="http://schemas.microsoft.com/office/powerpoint/2010/main" val="376415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0850776C-DEEF-5C49-B18E-13848E76006C}"/>
              </a:ext>
            </a:extLst>
          </p:cNvPr>
          <p:cNvSpPr txBox="1"/>
          <p:nvPr/>
        </p:nvSpPr>
        <p:spPr>
          <a:xfrm>
            <a:off x="757115" y="1613118"/>
            <a:ext cx="10892692" cy="1815882"/>
          </a:xfrm>
          <a:prstGeom prst="rect">
            <a:avLst/>
          </a:prstGeom>
          <a:noFill/>
        </p:spPr>
        <p:txBody>
          <a:bodyPr wrap="square">
            <a:spAutoFit/>
          </a:bodyPr>
          <a:lstStyle/>
          <a:p>
            <a:pPr algn="just"/>
            <a:r>
              <a:rPr lang="vi-VN" sz="2800" b="1" i="0">
                <a:solidFill>
                  <a:srgbClr val="000000"/>
                </a:solidFill>
                <a:effectLst/>
                <a:latin typeface="Open Sans"/>
              </a:rPr>
              <a:t>- Phần 1 (khổ thơ đầu): Hình ảnh bếp lửa gợi nỗi nhớ về bà của người cháu.</a:t>
            </a:r>
          </a:p>
          <a:p>
            <a:br>
              <a:rPr lang="vi-VN" sz="2800" b="1"/>
            </a:br>
            <a:endParaRPr lang="vi-VN" sz="2800" b="1"/>
          </a:p>
        </p:txBody>
      </p:sp>
      <p:sp>
        <p:nvSpPr>
          <p:cNvPr id="7" name="Hộp Văn bản 6">
            <a:extLst>
              <a:ext uri="{FF2B5EF4-FFF2-40B4-BE49-F238E27FC236}">
                <a16:creationId xmlns:a16="http://schemas.microsoft.com/office/drawing/2014/main" id="{72094864-62AC-994B-96A8-D9BF99427F2B}"/>
              </a:ext>
            </a:extLst>
          </p:cNvPr>
          <p:cNvSpPr txBox="1"/>
          <p:nvPr/>
        </p:nvSpPr>
        <p:spPr>
          <a:xfrm>
            <a:off x="757114" y="2521059"/>
            <a:ext cx="10990385" cy="954107"/>
          </a:xfrm>
          <a:prstGeom prst="rect">
            <a:avLst/>
          </a:prstGeom>
          <a:noFill/>
        </p:spPr>
        <p:txBody>
          <a:bodyPr wrap="square">
            <a:spAutoFit/>
          </a:bodyPr>
          <a:lstStyle/>
          <a:p>
            <a:r>
              <a:rPr lang="vi-VN" sz="2800" b="1" i="0">
                <a:solidFill>
                  <a:srgbClr val="000000"/>
                </a:solidFill>
                <a:effectLst/>
                <a:latin typeface="Open Sans"/>
              </a:rPr>
              <a:t>- Phần 2 (bốn khổ thơ tiếp) Những kí ức tuổi thơ khi còn sống cùng bà, gắn liền bếp lửa</a:t>
            </a:r>
            <a:endParaRPr lang="vi-VN" sz="2800" b="1"/>
          </a:p>
        </p:txBody>
      </p:sp>
      <p:sp>
        <p:nvSpPr>
          <p:cNvPr id="9" name="Hộp Văn bản 8">
            <a:extLst>
              <a:ext uri="{FF2B5EF4-FFF2-40B4-BE49-F238E27FC236}">
                <a16:creationId xmlns:a16="http://schemas.microsoft.com/office/drawing/2014/main" id="{3EE4D2AB-F238-2B4A-9E34-D9DA35323D7C}"/>
              </a:ext>
            </a:extLst>
          </p:cNvPr>
          <p:cNvSpPr txBox="1"/>
          <p:nvPr/>
        </p:nvSpPr>
        <p:spPr>
          <a:xfrm>
            <a:off x="757112" y="3475166"/>
            <a:ext cx="10892691" cy="954107"/>
          </a:xfrm>
          <a:prstGeom prst="rect">
            <a:avLst/>
          </a:prstGeom>
          <a:noFill/>
        </p:spPr>
        <p:txBody>
          <a:bodyPr wrap="square">
            <a:spAutoFit/>
          </a:bodyPr>
          <a:lstStyle/>
          <a:p>
            <a:r>
              <a:rPr lang="vi-VN" b="0" i="0">
                <a:solidFill>
                  <a:srgbClr val="000000"/>
                </a:solidFill>
                <a:effectLst/>
                <a:latin typeface="Open Sans"/>
              </a:rPr>
              <a:t>-</a:t>
            </a:r>
            <a:r>
              <a:rPr lang="vi-VN" sz="2800" b="1" i="0">
                <a:solidFill>
                  <a:srgbClr val="000000"/>
                </a:solidFill>
                <a:effectLst/>
                <a:latin typeface="Open Sans"/>
              </a:rPr>
              <a:t> Phần 3 (khổ thơ thứ 6) Suy ngẫm của người cháu về cuộc đời bà</a:t>
            </a:r>
            <a:endParaRPr lang="vi-VN" sz="2800" b="1"/>
          </a:p>
        </p:txBody>
      </p:sp>
      <p:sp>
        <p:nvSpPr>
          <p:cNvPr id="11" name="Hộp Văn bản 10">
            <a:extLst>
              <a:ext uri="{FF2B5EF4-FFF2-40B4-BE49-F238E27FC236}">
                <a16:creationId xmlns:a16="http://schemas.microsoft.com/office/drawing/2014/main" id="{F37C6610-C43F-3F45-9BA0-A5EE335BAA24}"/>
              </a:ext>
            </a:extLst>
          </p:cNvPr>
          <p:cNvSpPr txBox="1"/>
          <p:nvPr/>
        </p:nvSpPr>
        <p:spPr>
          <a:xfrm>
            <a:off x="757112" y="4475439"/>
            <a:ext cx="10892691" cy="954107"/>
          </a:xfrm>
          <a:prstGeom prst="rect">
            <a:avLst/>
          </a:prstGeom>
          <a:noFill/>
        </p:spPr>
        <p:txBody>
          <a:bodyPr wrap="square">
            <a:spAutoFit/>
          </a:bodyPr>
          <a:lstStyle/>
          <a:p>
            <a:r>
              <a:rPr lang="vi-VN" sz="2800" b="1" i="0">
                <a:solidFill>
                  <a:srgbClr val="000000"/>
                </a:solidFill>
                <a:effectLst/>
                <a:latin typeface="Open Sans"/>
              </a:rPr>
              <a:t>- Phần 4 (khổ cuối): Tình cảm của cháu dành cho bà, dù đã khôn lớn.</a:t>
            </a:r>
            <a:endParaRPr lang="vi-VN" sz="2800" b="1"/>
          </a:p>
        </p:txBody>
      </p:sp>
      <p:sp>
        <p:nvSpPr>
          <p:cNvPr id="12" name="Hộp Văn bản 11">
            <a:extLst>
              <a:ext uri="{FF2B5EF4-FFF2-40B4-BE49-F238E27FC236}">
                <a16:creationId xmlns:a16="http://schemas.microsoft.com/office/drawing/2014/main" id="{B01BCCD0-45C2-E744-BDA4-2C0DEF990BD5}"/>
              </a:ext>
            </a:extLst>
          </p:cNvPr>
          <p:cNvSpPr txBox="1"/>
          <p:nvPr/>
        </p:nvSpPr>
        <p:spPr>
          <a:xfrm>
            <a:off x="4849446" y="894677"/>
            <a:ext cx="5176227" cy="584775"/>
          </a:xfrm>
          <a:prstGeom prst="rect">
            <a:avLst/>
          </a:prstGeom>
          <a:noFill/>
        </p:spPr>
        <p:txBody>
          <a:bodyPr wrap="square" rtlCol="0">
            <a:spAutoFit/>
          </a:bodyPr>
          <a:lstStyle/>
          <a:p>
            <a:pPr algn="l"/>
            <a:r>
              <a:rPr lang="vi-VN" sz="3200" b="1">
                <a:solidFill>
                  <a:srgbClr val="FF0000"/>
                </a:solidFill>
              </a:rPr>
              <a:t>Bố cục : 4 phần</a:t>
            </a:r>
          </a:p>
        </p:txBody>
      </p:sp>
    </p:spTree>
    <p:extLst>
      <p:ext uri="{BB962C8B-B14F-4D97-AF65-F5344CB8AC3E}">
        <p14:creationId xmlns:p14="http://schemas.microsoft.com/office/powerpoint/2010/main" val="210824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1">
            <a:extLst>
              <a:ext uri="{FF2B5EF4-FFF2-40B4-BE49-F238E27FC236}">
                <a16:creationId xmlns:a16="http://schemas.microsoft.com/office/drawing/2014/main" id="{F437CD7F-322A-C748-995C-3797211A21B6}"/>
              </a:ext>
            </a:extLst>
          </p:cNvPr>
          <p:cNvSpPr>
            <a:spLocks noGrp="1"/>
          </p:cNvSpPr>
          <p:nvPr>
            <p:ph type="title"/>
          </p:nvPr>
        </p:nvSpPr>
        <p:spPr>
          <a:xfrm>
            <a:off x="984250" y="313593"/>
            <a:ext cx="9906000" cy="1382156"/>
          </a:xfrm>
        </p:spPr>
        <p:txBody>
          <a:bodyPr/>
          <a:lstStyle/>
          <a:p>
            <a:r>
              <a:rPr lang="en-US"/>
              <a:t>                         BẾP LỬA</a:t>
            </a:r>
            <a:br>
              <a:rPr lang="en-US"/>
            </a:br>
            <a:r>
              <a:rPr lang="en-US"/>
              <a:t>                                      BẰNG VIỆT</a:t>
            </a:r>
            <a:endParaRPr lang="vi-VN"/>
          </a:p>
        </p:txBody>
      </p:sp>
      <p:sp>
        <p:nvSpPr>
          <p:cNvPr id="7" name="Hộp Văn bản 6">
            <a:extLst>
              <a:ext uri="{FF2B5EF4-FFF2-40B4-BE49-F238E27FC236}">
                <a16:creationId xmlns:a16="http://schemas.microsoft.com/office/drawing/2014/main" id="{15E3FC92-60D3-1840-A836-8C1505A3F079}"/>
              </a:ext>
            </a:extLst>
          </p:cNvPr>
          <p:cNvSpPr txBox="1"/>
          <p:nvPr/>
        </p:nvSpPr>
        <p:spPr>
          <a:xfrm>
            <a:off x="1540118" y="1600200"/>
            <a:ext cx="4223727" cy="400110"/>
          </a:xfrm>
          <a:prstGeom prst="rect">
            <a:avLst/>
          </a:prstGeom>
          <a:noFill/>
        </p:spPr>
        <p:txBody>
          <a:bodyPr wrap="square" rtlCol="0">
            <a:spAutoFit/>
          </a:bodyPr>
          <a:lstStyle/>
          <a:p>
            <a:pPr algn="l"/>
            <a:r>
              <a:rPr lang="en-US" sz="2000"/>
              <a:t>I,Tìm hiểu chung:</a:t>
            </a:r>
            <a:endParaRPr lang="vi-VN" sz="2000"/>
          </a:p>
        </p:txBody>
      </p:sp>
      <p:sp>
        <p:nvSpPr>
          <p:cNvPr id="8" name="Hộp Văn bản 7">
            <a:extLst>
              <a:ext uri="{FF2B5EF4-FFF2-40B4-BE49-F238E27FC236}">
                <a16:creationId xmlns:a16="http://schemas.microsoft.com/office/drawing/2014/main" id="{D351172D-AA1F-B645-BA4E-99A8B8665EAC}"/>
              </a:ext>
            </a:extLst>
          </p:cNvPr>
          <p:cNvSpPr txBox="1"/>
          <p:nvPr/>
        </p:nvSpPr>
        <p:spPr>
          <a:xfrm>
            <a:off x="1542560" y="2000310"/>
            <a:ext cx="1828800" cy="369332"/>
          </a:xfrm>
          <a:prstGeom prst="rect">
            <a:avLst/>
          </a:prstGeom>
          <a:noFill/>
        </p:spPr>
        <p:txBody>
          <a:bodyPr wrap="square" rtlCol="0">
            <a:spAutoFit/>
          </a:bodyPr>
          <a:lstStyle/>
          <a:p>
            <a:pPr algn="l"/>
            <a:r>
              <a:rPr lang="vi-VN"/>
              <a:t>II,Tìm hiểu chi tiết:</a:t>
            </a:r>
          </a:p>
        </p:txBody>
      </p:sp>
      <p:sp>
        <p:nvSpPr>
          <p:cNvPr id="9" name="Hộp Văn bản 8">
            <a:extLst>
              <a:ext uri="{FF2B5EF4-FFF2-40B4-BE49-F238E27FC236}">
                <a16:creationId xmlns:a16="http://schemas.microsoft.com/office/drawing/2014/main" id="{E5271109-E76A-7F40-91BF-2F3AD017BFCE}"/>
              </a:ext>
            </a:extLst>
          </p:cNvPr>
          <p:cNvSpPr txBox="1"/>
          <p:nvPr/>
        </p:nvSpPr>
        <p:spPr>
          <a:xfrm>
            <a:off x="1808773" y="2369642"/>
            <a:ext cx="5102958" cy="369332"/>
          </a:xfrm>
          <a:prstGeom prst="rect">
            <a:avLst/>
          </a:prstGeom>
          <a:noFill/>
        </p:spPr>
        <p:txBody>
          <a:bodyPr wrap="square" rtlCol="0">
            <a:spAutoFit/>
          </a:bodyPr>
          <a:lstStyle/>
          <a:p>
            <a:pPr algn="l"/>
            <a:r>
              <a:rPr lang="vi-VN"/>
              <a:t>1,Hình ảnh bếp lửa khơi nguồn  cảm xúc kỉ niệm về bà:</a:t>
            </a:r>
          </a:p>
        </p:txBody>
      </p:sp>
      <p:sp>
        <p:nvSpPr>
          <p:cNvPr id="2" name="Hộp Văn bản 1">
            <a:extLst>
              <a:ext uri="{FF2B5EF4-FFF2-40B4-BE49-F238E27FC236}">
                <a16:creationId xmlns:a16="http://schemas.microsoft.com/office/drawing/2014/main" id="{AB6630A4-9A50-AE4F-A77B-DCB210A7E5E0}"/>
              </a:ext>
            </a:extLst>
          </p:cNvPr>
          <p:cNvSpPr txBox="1"/>
          <p:nvPr/>
        </p:nvSpPr>
        <p:spPr>
          <a:xfrm>
            <a:off x="1918677" y="2738974"/>
            <a:ext cx="3845168" cy="646331"/>
          </a:xfrm>
          <a:prstGeom prst="rect">
            <a:avLst/>
          </a:prstGeom>
          <a:noFill/>
        </p:spPr>
        <p:txBody>
          <a:bodyPr wrap="square" rtlCol="0">
            <a:spAutoFit/>
          </a:bodyPr>
          <a:lstStyle/>
          <a:p>
            <a:pPr algn="l"/>
            <a:r>
              <a:rPr lang="vi-VN"/>
              <a:t>  Một bếp lửa chờn vờn sương sớm</a:t>
            </a:r>
          </a:p>
          <a:p>
            <a:pPr algn="l"/>
            <a:r>
              <a:rPr lang="vi-VN"/>
              <a:t>  Một bếp lửa ấp iu nồng đượm </a:t>
            </a:r>
          </a:p>
        </p:txBody>
      </p:sp>
      <p:sp>
        <p:nvSpPr>
          <p:cNvPr id="3" name="Bong bóng Lời nói: Hình bầu dục 2">
            <a:extLst>
              <a:ext uri="{FF2B5EF4-FFF2-40B4-BE49-F238E27FC236}">
                <a16:creationId xmlns:a16="http://schemas.microsoft.com/office/drawing/2014/main" id="{807BB032-F7C3-E04C-83CE-165E7E312D18}"/>
              </a:ext>
            </a:extLst>
          </p:cNvPr>
          <p:cNvSpPr/>
          <p:nvPr/>
        </p:nvSpPr>
        <p:spPr>
          <a:xfrm>
            <a:off x="5086348" y="1951937"/>
            <a:ext cx="4658460" cy="2627390"/>
          </a:xfrm>
          <a:prstGeom prst="wedgeEllipseCallout">
            <a:avLst>
              <a:gd name="adj1" fmla="val -34801"/>
              <a:gd name="adj2" fmla="val 591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t>Trong kí ức của người cháu hình ảnh nào của người cháu hiện về đầu tiên,Hình ảnh đó có ý nghĩa như thế nào ở làng quê.</a:t>
            </a:r>
          </a:p>
        </p:txBody>
      </p:sp>
      <p:sp>
        <p:nvSpPr>
          <p:cNvPr id="4" name="Hộp Văn bản 3">
            <a:extLst>
              <a:ext uri="{FF2B5EF4-FFF2-40B4-BE49-F238E27FC236}">
                <a16:creationId xmlns:a16="http://schemas.microsoft.com/office/drawing/2014/main" id="{5F491BEB-D481-954A-9FBB-F12531DB9596}"/>
              </a:ext>
            </a:extLst>
          </p:cNvPr>
          <p:cNvSpPr txBox="1"/>
          <p:nvPr/>
        </p:nvSpPr>
        <p:spPr>
          <a:xfrm>
            <a:off x="1540118" y="3679686"/>
            <a:ext cx="1828800" cy="369332"/>
          </a:xfrm>
          <a:prstGeom prst="rect">
            <a:avLst/>
          </a:prstGeom>
          <a:noFill/>
        </p:spPr>
        <p:txBody>
          <a:bodyPr wrap="square" rtlCol="0">
            <a:spAutoFit/>
          </a:bodyPr>
          <a:lstStyle/>
          <a:p>
            <a:pPr algn="l"/>
            <a:r>
              <a:rPr lang="vi-VN"/>
              <a:t>Hình ảnh </a:t>
            </a:r>
            <a:r>
              <a:rPr lang="vi-VN">
                <a:solidFill>
                  <a:srgbClr val="FF0000"/>
                </a:solidFill>
              </a:rPr>
              <a:t>Bếp lửa:</a:t>
            </a:r>
          </a:p>
        </p:txBody>
      </p:sp>
      <p:sp>
        <p:nvSpPr>
          <p:cNvPr id="6" name="Hộp Văn bản 5">
            <a:extLst>
              <a:ext uri="{FF2B5EF4-FFF2-40B4-BE49-F238E27FC236}">
                <a16:creationId xmlns:a16="http://schemas.microsoft.com/office/drawing/2014/main" id="{A633D665-1DC1-2B49-B9F2-6B2FE51641D7}"/>
              </a:ext>
            </a:extLst>
          </p:cNvPr>
          <p:cNvSpPr txBox="1"/>
          <p:nvPr/>
        </p:nvSpPr>
        <p:spPr>
          <a:xfrm>
            <a:off x="3097331" y="3719156"/>
            <a:ext cx="6500938" cy="646331"/>
          </a:xfrm>
          <a:prstGeom prst="rect">
            <a:avLst/>
          </a:prstGeom>
          <a:noFill/>
        </p:spPr>
        <p:txBody>
          <a:bodyPr wrap="square" rtlCol="0">
            <a:spAutoFit/>
          </a:bodyPr>
          <a:lstStyle/>
          <a:p>
            <a:pPr algn="l"/>
            <a:r>
              <a:rPr lang="vi-VN"/>
              <a:t>Gần gũi ,thân thuộc trong mỗi gia đình người Việt.Nó gắn liền với hình ảnh người bà ,người mẹ dậy sớm tần tảo sớm hôm,chăm lo cho gia đình</a:t>
            </a:r>
          </a:p>
        </p:txBody>
      </p:sp>
      <p:sp>
        <p:nvSpPr>
          <p:cNvPr id="10" name="Hộp Văn bản 9">
            <a:extLst>
              <a:ext uri="{FF2B5EF4-FFF2-40B4-BE49-F238E27FC236}">
                <a16:creationId xmlns:a16="http://schemas.microsoft.com/office/drawing/2014/main" id="{58FAF9DF-D28C-9445-9295-C4425E0B41B6}"/>
              </a:ext>
            </a:extLst>
          </p:cNvPr>
          <p:cNvSpPr txBox="1"/>
          <p:nvPr/>
        </p:nvSpPr>
        <p:spPr>
          <a:xfrm>
            <a:off x="1540118" y="4321526"/>
            <a:ext cx="7261959" cy="369332"/>
          </a:xfrm>
          <a:prstGeom prst="rect">
            <a:avLst/>
          </a:prstGeom>
          <a:noFill/>
        </p:spPr>
        <p:txBody>
          <a:bodyPr wrap="square" rtlCol="0">
            <a:spAutoFit/>
          </a:bodyPr>
          <a:lstStyle/>
          <a:p>
            <a:pPr algn="l"/>
            <a:r>
              <a:rPr lang="vi-VN"/>
              <a:t>=&gt; Hình ảnh ấn tượng in sâu trong tâm trí người cháu.</a:t>
            </a:r>
          </a:p>
        </p:txBody>
      </p:sp>
    </p:spTree>
    <p:extLst>
      <p:ext uri="{BB962C8B-B14F-4D97-AF65-F5344CB8AC3E}">
        <p14:creationId xmlns:p14="http://schemas.microsoft.com/office/powerpoint/2010/main" val="18000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900" decel="100000" fill="hold"/>
                                        <p:tgtEl>
                                          <p:spTgt spid="10"/>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P spid="3" grpId="0" animBg="1"/>
      <p:bldP spid="3" grpId="1" animBg="1"/>
      <p:bldP spid="4"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1">
            <a:extLst>
              <a:ext uri="{FF2B5EF4-FFF2-40B4-BE49-F238E27FC236}">
                <a16:creationId xmlns:a16="http://schemas.microsoft.com/office/drawing/2014/main" id="{273B154A-49DD-F147-AE28-6211E168A2CB}"/>
              </a:ext>
            </a:extLst>
          </p:cNvPr>
          <p:cNvSpPr>
            <a:spLocks noGrp="1"/>
          </p:cNvSpPr>
          <p:nvPr>
            <p:ph type="title"/>
          </p:nvPr>
        </p:nvSpPr>
        <p:spPr>
          <a:xfrm>
            <a:off x="984250" y="313593"/>
            <a:ext cx="9906000" cy="1382156"/>
          </a:xfrm>
        </p:spPr>
        <p:txBody>
          <a:bodyPr/>
          <a:lstStyle/>
          <a:p>
            <a:r>
              <a:rPr lang="en-US"/>
              <a:t>                         BẾP LỬA</a:t>
            </a:r>
            <a:br>
              <a:rPr lang="en-US"/>
            </a:br>
            <a:r>
              <a:rPr lang="en-US"/>
              <a:t>                                      BẰNG VIỆT</a:t>
            </a:r>
            <a:endParaRPr lang="vi-VN"/>
          </a:p>
        </p:txBody>
      </p:sp>
      <p:sp>
        <p:nvSpPr>
          <p:cNvPr id="7" name="Hộp Văn bản 6">
            <a:extLst>
              <a:ext uri="{FF2B5EF4-FFF2-40B4-BE49-F238E27FC236}">
                <a16:creationId xmlns:a16="http://schemas.microsoft.com/office/drawing/2014/main" id="{DB00B99F-D39C-7344-A3D4-F613A9F53C09}"/>
              </a:ext>
            </a:extLst>
          </p:cNvPr>
          <p:cNvSpPr txBox="1"/>
          <p:nvPr/>
        </p:nvSpPr>
        <p:spPr>
          <a:xfrm>
            <a:off x="1540118" y="1600200"/>
            <a:ext cx="4223727" cy="400110"/>
          </a:xfrm>
          <a:prstGeom prst="rect">
            <a:avLst/>
          </a:prstGeom>
          <a:noFill/>
        </p:spPr>
        <p:txBody>
          <a:bodyPr wrap="square" rtlCol="0">
            <a:spAutoFit/>
          </a:bodyPr>
          <a:lstStyle/>
          <a:p>
            <a:pPr algn="l"/>
            <a:r>
              <a:rPr lang="en-US" sz="2000"/>
              <a:t>I,Tìm hiểu chung:</a:t>
            </a:r>
            <a:endParaRPr lang="vi-VN" sz="2000"/>
          </a:p>
        </p:txBody>
      </p:sp>
      <p:sp>
        <p:nvSpPr>
          <p:cNvPr id="9" name="Hộp Văn bản 8">
            <a:extLst>
              <a:ext uri="{FF2B5EF4-FFF2-40B4-BE49-F238E27FC236}">
                <a16:creationId xmlns:a16="http://schemas.microsoft.com/office/drawing/2014/main" id="{C5C6704F-EC6C-164C-8715-1910772A7093}"/>
              </a:ext>
            </a:extLst>
          </p:cNvPr>
          <p:cNvSpPr txBox="1"/>
          <p:nvPr/>
        </p:nvSpPr>
        <p:spPr>
          <a:xfrm>
            <a:off x="1542560" y="2000310"/>
            <a:ext cx="1828800" cy="369332"/>
          </a:xfrm>
          <a:prstGeom prst="rect">
            <a:avLst/>
          </a:prstGeom>
          <a:noFill/>
        </p:spPr>
        <p:txBody>
          <a:bodyPr wrap="square" rtlCol="0">
            <a:spAutoFit/>
          </a:bodyPr>
          <a:lstStyle/>
          <a:p>
            <a:pPr algn="l"/>
            <a:r>
              <a:rPr lang="vi-VN"/>
              <a:t>II,Tìm hiểu chi tiết:</a:t>
            </a:r>
          </a:p>
        </p:txBody>
      </p:sp>
      <p:sp>
        <p:nvSpPr>
          <p:cNvPr id="11" name="Hộp Văn bản 10">
            <a:extLst>
              <a:ext uri="{FF2B5EF4-FFF2-40B4-BE49-F238E27FC236}">
                <a16:creationId xmlns:a16="http://schemas.microsoft.com/office/drawing/2014/main" id="{B0A068BA-F71D-8B4C-9094-28E526295A86}"/>
              </a:ext>
            </a:extLst>
          </p:cNvPr>
          <p:cNvSpPr txBox="1"/>
          <p:nvPr/>
        </p:nvSpPr>
        <p:spPr>
          <a:xfrm>
            <a:off x="1540118" y="2369641"/>
            <a:ext cx="4126036" cy="646331"/>
          </a:xfrm>
          <a:prstGeom prst="rect">
            <a:avLst/>
          </a:prstGeom>
          <a:noFill/>
        </p:spPr>
        <p:txBody>
          <a:bodyPr wrap="square" rtlCol="0">
            <a:spAutoFit/>
          </a:bodyPr>
          <a:lstStyle/>
          <a:p>
            <a:pPr algn="l"/>
            <a:r>
              <a:rPr lang="vi-VN"/>
              <a:t>1,Hình ảnh bếp lửa khơi nguồn  cảm xúc kỉ niệm về bà:</a:t>
            </a:r>
          </a:p>
        </p:txBody>
      </p:sp>
      <p:cxnSp>
        <p:nvCxnSpPr>
          <p:cNvPr id="12" name="Đường kết nối Mũi tên Thẳng 11">
            <a:extLst>
              <a:ext uri="{FF2B5EF4-FFF2-40B4-BE49-F238E27FC236}">
                <a16:creationId xmlns:a16="http://schemas.microsoft.com/office/drawing/2014/main" id="{9908F5DC-7C9F-9248-A544-256F75569E51}"/>
              </a:ext>
            </a:extLst>
          </p:cNvPr>
          <p:cNvCxnSpPr>
            <a:cxnSpLocks/>
          </p:cNvCxnSpPr>
          <p:nvPr/>
        </p:nvCxnSpPr>
        <p:spPr>
          <a:xfrm>
            <a:off x="6191250" y="2000310"/>
            <a:ext cx="0" cy="4642767"/>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5" name="Hộp Văn bản 14">
            <a:extLst>
              <a:ext uri="{FF2B5EF4-FFF2-40B4-BE49-F238E27FC236}">
                <a16:creationId xmlns:a16="http://schemas.microsoft.com/office/drawing/2014/main" id="{2D1EB4F9-1EF4-2846-8B07-96BBAA6CF628}"/>
              </a:ext>
            </a:extLst>
          </p:cNvPr>
          <p:cNvSpPr txBox="1"/>
          <p:nvPr/>
        </p:nvSpPr>
        <p:spPr>
          <a:xfrm>
            <a:off x="6482867" y="2184976"/>
            <a:ext cx="5056548" cy="1015663"/>
          </a:xfrm>
          <a:prstGeom prst="rect">
            <a:avLst/>
          </a:prstGeom>
          <a:noFill/>
        </p:spPr>
        <p:txBody>
          <a:bodyPr wrap="square" rtlCol="0">
            <a:spAutoFit/>
          </a:bodyPr>
          <a:lstStyle/>
          <a:p>
            <a:pPr algn="l"/>
            <a:r>
              <a:rPr lang="vi-VN"/>
              <a:t>                 </a:t>
            </a:r>
            <a:r>
              <a:rPr lang="vi-VN" sz="2000" b="1"/>
              <a:t>Một bếp lửa chờn vờn sương sớm</a:t>
            </a:r>
          </a:p>
          <a:p>
            <a:pPr algn="l"/>
            <a:r>
              <a:rPr lang="vi-VN" sz="2000" b="1"/>
              <a:t>               Một bếp lửa ấp iu nồng đượm </a:t>
            </a:r>
          </a:p>
          <a:p>
            <a:pPr algn="l"/>
            <a:r>
              <a:rPr lang="vi-VN" sz="2000" b="1"/>
              <a:t>               Cháu thương bà biết mấy nắng mưa.</a:t>
            </a:r>
          </a:p>
        </p:txBody>
      </p:sp>
      <p:sp>
        <p:nvSpPr>
          <p:cNvPr id="16" name="Bong bóng Lời nói: Hình bầu dục 15">
            <a:extLst>
              <a:ext uri="{FF2B5EF4-FFF2-40B4-BE49-F238E27FC236}">
                <a16:creationId xmlns:a16="http://schemas.microsoft.com/office/drawing/2014/main" id="{722D5C2D-4C29-7247-9B07-3E00D73AF33A}"/>
              </a:ext>
            </a:extLst>
          </p:cNvPr>
          <p:cNvSpPr/>
          <p:nvPr/>
        </p:nvSpPr>
        <p:spPr>
          <a:xfrm>
            <a:off x="7179898" y="3409727"/>
            <a:ext cx="3710352" cy="219404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t>Chỉ ra biện pháp nghệ thuật và tác dụng của nó trong hai câu thơ đầu?</a:t>
            </a:r>
          </a:p>
        </p:txBody>
      </p:sp>
      <p:sp>
        <p:nvSpPr>
          <p:cNvPr id="17" name="Hộp Văn bản 16">
            <a:extLst>
              <a:ext uri="{FF2B5EF4-FFF2-40B4-BE49-F238E27FC236}">
                <a16:creationId xmlns:a16="http://schemas.microsoft.com/office/drawing/2014/main" id="{8DCC2351-9BCD-7D4A-8734-094AEEBB173C}"/>
              </a:ext>
            </a:extLst>
          </p:cNvPr>
          <p:cNvSpPr txBox="1"/>
          <p:nvPr/>
        </p:nvSpPr>
        <p:spPr>
          <a:xfrm>
            <a:off x="1823180" y="3015972"/>
            <a:ext cx="2817193" cy="369332"/>
          </a:xfrm>
          <a:prstGeom prst="rect">
            <a:avLst/>
          </a:prstGeom>
          <a:noFill/>
        </p:spPr>
        <p:txBody>
          <a:bodyPr wrap="square" rtlCol="0">
            <a:spAutoFit/>
          </a:bodyPr>
          <a:lstStyle/>
          <a:p>
            <a:pPr algn="l"/>
            <a:r>
              <a:rPr lang="vi-VN"/>
              <a:t>  * Hình ảnh bếp lửa:</a:t>
            </a:r>
          </a:p>
        </p:txBody>
      </p:sp>
    </p:spTree>
    <p:extLst>
      <p:ext uri="{BB962C8B-B14F-4D97-AF65-F5344CB8AC3E}">
        <p14:creationId xmlns:p14="http://schemas.microsoft.com/office/powerpoint/2010/main" val="314857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6" grpId="1" animBg="1"/>
      <p:bldP spid="17" grpId="0"/>
    </p:bldLst>
  </p:timing>
</p:sld>
</file>

<file path=ppt/theme/theme1.xml><?xml version="1.0" encoding="utf-8"?>
<a:theme xmlns:a="http://schemas.openxmlformats.org/drawingml/2006/main" name="AngleLinesVTI">
  <a:themeElements>
    <a:clrScheme name="AnalogousFromLightSeedRightStep">
      <a:dk1>
        <a:srgbClr val="000000"/>
      </a:dk1>
      <a:lt1>
        <a:srgbClr val="FFFFFF"/>
      </a:lt1>
      <a:dk2>
        <a:srgbClr val="383620"/>
      </a:dk2>
      <a:lt2>
        <a:srgbClr val="E2E8E6"/>
      </a:lt2>
      <a:accent1>
        <a:srgbClr val="D588A2"/>
      </a:accent1>
      <a:accent2>
        <a:srgbClr val="CB756D"/>
      </a:accent2>
      <a:accent3>
        <a:srgbClr val="CA996A"/>
      </a:accent3>
      <a:accent4>
        <a:srgbClr val="AEA65D"/>
      </a:accent4>
      <a:accent5>
        <a:srgbClr val="97AC6D"/>
      </a:accent5>
      <a:accent6>
        <a:srgbClr val="76B360"/>
      </a:accent6>
      <a:hlink>
        <a:srgbClr val="568F7C"/>
      </a:hlink>
      <a:folHlink>
        <a:srgbClr val="7F7F7F"/>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docProps/app.xml><?xml version="1.0" encoding="utf-8"?>
<Properties xmlns="http://schemas.openxmlformats.org/officeDocument/2006/extended-properties" xmlns:vt="http://schemas.openxmlformats.org/officeDocument/2006/docPropsVTypes">
  <TotalTime>0</TotalTime>
  <Words>5131</Words>
  <Application>Microsoft Office PowerPoint</Application>
  <PresentationFormat>Widescreen</PresentationFormat>
  <Paragraphs>372</Paragraphs>
  <Slides>57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vt:lpstr>
      <vt:lpstr>arial</vt:lpstr>
      <vt:lpstr>Open Sans</vt:lpstr>
      <vt:lpstr>OpenSans</vt:lpstr>
      <vt:lpstr>Symbol</vt:lpstr>
      <vt:lpstr>Univers Condensed Light</vt:lpstr>
      <vt:lpstr>Walbaum Display Light</vt:lpstr>
      <vt:lpstr>AngleLinesVTI</vt:lpstr>
      <vt:lpstr>PowerPoint Presentation</vt:lpstr>
      <vt:lpstr>                         BẾP LỬA                                       BẰNG VIỆT</vt:lpstr>
      <vt:lpstr>                         BẾP LỬA                                       BẰNG VIỆT</vt:lpstr>
      <vt:lpstr>PowerPoint Presentation</vt:lpstr>
      <vt:lpstr>                         BẾP LỬA                                       BẰNG VIỆT</vt:lpstr>
      <vt:lpstr>PowerPoint Presentation</vt:lpstr>
      <vt:lpstr>PowerPoint Presentation</vt:lpstr>
      <vt:lpstr>                         BẾP LỬA                                       BẰNG VIỆT</vt:lpstr>
      <vt:lpstr>                         BẾP LỬA                                       BẰNG VIỆT</vt:lpstr>
      <vt:lpstr>                         BẾP LỬA                                       BẰNG VIỆT</vt:lpstr>
      <vt:lpstr>                         BẾP LỬA                                       BẰNG VIỆT</vt:lpstr>
      <vt:lpstr>PowerPoint Presentation</vt:lpstr>
      <vt:lpstr>PowerPoint Presentation</vt:lpstr>
      <vt:lpstr>                         BẾP LỬA                                       BẰNG VIỆT</vt:lpstr>
      <vt:lpstr>PowerPoint Presentation</vt:lpstr>
      <vt:lpstr>                         BẾP LỬA                                       BẰNG VIỆT</vt:lpstr>
      <vt:lpstr>PowerPoint Presentation</vt:lpstr>
      <vt:lpstr>PowerPoint Presentation</vt:lpstr>
      <vt:lpstr>PowerPoint Presentation</vt:lpstr>
      <vt:lpstr>PowerPoint Presentation</vt:lpstr>
      <vt:lpstr>                         BẾP LỬA                                       BẰNG VIỆT</vt:lpstr>
      <vt:lpstr>                         BẾP LỬA                                       BẰNG VIỆT</vt:lpstr>
      <vt:lpstr>                         BẾP LỬA                                       BẰNG VIỆT</vt:lpstr>
      <vt:lpstr>PowerPoint Presentation</vt:lpstr>
      <vt:lpstr>                         BẾP LỬA                                       BẰNG VIỆT</vt:lpstr>
      <vt:lpstr>PowerPoint Presentation</vt:lpstr>
      <vt:lpstr>                         BẾP LỬA                                       BẰNG VIỆT</vt:lpstr>
      <vt:lpstr>PowerPoint Presentation</vt:lpstr>
      <vt:lpstr>                         BẾP LỬA                                       BẰNG VIỆT</vt:lpstr>
      <vt:lpstr>PowerPoint Presentation</vt:lpstr>
      <vt:lpstr>PowerPoint Presentation</vt:lpstr>
      <vt:lpstr>                         BẾP LỬA                                       BẰNG VIỆT</vt:lpstr>
      <vt:lpstr>PowerPoint Presentation</vt:lpstr>
      <vt:lpstr>                         BẾP LỬA                                       BẰNG VIỆT</vt:lpstr>
      <vt:lpstr>PowerPoint Presentation</vt:lpstr>
      <vt:lpstr>                         BẾP LỬA                                       BẰNG VIỆT</vt:lpstr>
      <vt:lpstr>PowerPoint Presentation</vt:lpstr>
      <vt:lpstr>                         BẾP LỬA                                       BẰNG VIỆT</vt:lpstr>
      <vt:lpstr>PowerPoint Presentation</vt:lpstr>
      <vt:lpstr>                         BẾP LỬA                                       BẰNG VIỆT</vt:lpstr>
      <vt:lpstr>PowerPoint Presentation</vt:lpstr>
      <vt:lpstr>                         BẾP LỬA                                       BẰNG VIỆT</vt:lpstr>
      <vt:lpstr>PowerPoint Presentation</vt:lpstr>
      <vt:lpstr>                         BẾP LỬA                                       BẰNG VIỆT</vt:lpstr>
      <vt:lpstr>PowerPoint Presentation</vt:lpstr>
      <vt:lpstr>                         BẾP LỬA                                       BẰNG VIỆT</vt:lpstr>
      <vt:lpstr>PowerPoint Presentation</vt:lpstr>
      <vt:lpstr>                         BẾP LỬA                                       BẰNG VIỆT</vt:lpstr>
      <vt:lpstr>PowerPoint Presentation</vt:lpstr>
      <vt:lpstr>                         BẾP LỬA                                       BẰNG VIỆT</vt:lpstr>
      <vt:lpstr>PowerPoint Presentation</vt:lpstr>
      <vt:lpstr>PowerPoint Presentation</vt:lpstr>
      <vt:lpstr>PowerPoint Presentation</vt:lpstr>
      <vt:lpstr>PowerPoint Presentation</vt:lpstr>
      <vt:lpstr>PowerPoint Presentation</vt:lpstr>
      <vt:lpstr>                         BẾP LỬA                                       BẰNG VIỆT</vt:lpstr>
      <vt:lpstr>                         BẾP LỬA                                       BẰNG VIỆT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Huy Nguyen</dc:creator>
  <cp:lastModifiedBy>Thuc Le</cp:lastModifiedBy>
  <cp:revision>18</cp:revision>
  <dcterms:created xsi:type="dcterms:W3CDTF">2021-02-04T05:32:15Z</dcterms:created>
  <dcterms:modified xsi:type="dcterms:W3CDTF">2021-11-27T02:53:30Z</dcterms:modified>
</cp:coreProperties>
</file>